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690" r:id="rId2"/>
    <p:sldId id="691" r:id="rId3"/>
    <p:sldId id="710" r:id="rId4"/>
    <p:sldId id="693" r:id="rId5"/>
    <p:sldId id="711" r:id="rId6"/>
    <p:sldId id="695" r:id="rId7"/>
    <p:sldId id="712" r:id="rId8"/>
    <p:sldId id="697" r:id="rId9"/>
    <p:sldId id="698" r:id="rId10"/>
    <p:sldId id="713" r:id="rId11"/>
    <p:sldId id="700" r:id="rId12"/>
    <p:sldId id="702" r:id="rId13"/>
    <p:sldId id="703" r:id="rId14"/>
    <p:sldId id="704" r:id="rId15"/>
    <p:sldId id="705" r:id="rId16"/>
    <p:sldId id="706" r:id="rId17"/>
    <p:sldId id="707" r:id="rId18"/>
    <p:sldId id="708" r:id="rId19"/>
    <p:sldId id="70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s, Susan R CIV OSD OUSD R-E (USA)" initials="CSRCOOR(" lastIdx="1" clrIdx="0">
    <p:extLst>
      <p:ext uri="{19B8F6BF-5375-455C-9EA6-DF929625EA0E}">
        <p15:presenceInfo xmlns:p15="http://schemas.microsoft.com/office/powerpoint/2012/main" userId="S-1-5-21-412667653-668731278-4213794525-895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CF"/>
    <a:srgbClr val="BDD7EE"/>
    <a:srgbClr val="595959"/>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28CE1-F119-49E1-73FA-4895927E7025}" v="421" dt="2021-04-09T15:34:03.978"/>
    <p1510:client id="{448C0CB9-76FA-2665-B919-FAEAE8DECBAB}" v="6" dt="2021-04-09T12:31:44.193"/>
    <p1510:client id="{4E24A929-BB83-7E05-BDBE-C989E728BEBA}" v="186" dt="2021-04-08T13:52:35.019"/>
    <p1510:client id="{675BBA9F-1094-B000-D48E-0FF09BBFAF96}" v="1043" dt="2021-04-02T17:23:41.418"/>
    <p1510:client id="{DB129AC0-12A8-853C-D47E-4F793BDBF833}" v="20" dt="2021-04-09T16:34:56.384"/>
    <p1510:client id="{EC5E959B-CBF1-4DE0-81AB-7B1A765C7C97}" v="7" dt="2021-03-29T15:51:37.447"/>
    <p1510:client id="{EDE2C2B9-71C5-B21A-1590-560889C53DBA}" v="1412" dt="2021-04-09T01:52:08.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notesViewPr>
    <p:cSldViewPr snapToGrid="0">
      <p:cViewPr varScale="1">
        <p:scale>
          <a:sx n="85" d="100"/>
          <a:sy n="85" d="100"/>
        </p:scale>
        <p:origin x="3834"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14F66C-41E2-4459-B4E8-699912D60117}" type="slidenum">
              <a:rPr lang="en-US" smtClean="0"/>
              <a:t>‹#›</a:t>
            </a:fld>
            <a:endParaRPr lang="en-US" dirty="0"/>
          </a:p>
        </p:txBody>
      </p:sp>
    </p:spTree>
    <p:extLst>
      <p:ext uri="{BB962C8B-B14F-4D97-AF65-F5344CB8AC3E}">
        <p14:creationId xmlns:p14="http://schemas.microsoft.com/office/powerpoint/2010/main" val="286422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D5C502-AABA-4644-A771-36F4373B887A}" type="datetimeFigureOut">
              <a:rPr lang="en-US" smtClean="0"/>
              <a:t>11/16/2022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1845D-0BBA-4FDB-B5C9-5392FA405068}" type="slidenum">
              <a:rPr lang="en-US" smtClean="0"/>
              <a:t>‹#›</a:t>
            </a:fld>
            <a:endParaRPr lang="en-US" dirty="0"/>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717550" y="1162050"/>
            <a:ext cx="5575300" cy="3136900"/>
          </a:xfrm>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7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4294967295"/>
          </p:nvPr>
        </p:nvSpPr>
        <p:spPr bwMode="auto">
          <a:xfrm>
            <a:off x="5381132" y="6770556"/>
            <a:ext cx="4120233" cy="355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8" tIns="46989" rIns="93978" bIns="46989"/>
          <a:lstStyle>
            <a:lvl1pPr>
              <a:spcBef>
                <a:spcPct val="30000"/>
              </a:spcBef>
              <a:buChar char="•"/>
              <a:defRPr sz="1400" b="1">
                <a:solidFill>
                  <a:schemeClr val="tx1"/>
                </a:solidFill>
                <a:latin typeface="Arial" panose="020B0604020202020204" pitchFamily="34" charset="0"/>
                <a:cs typeface="Arial" panose="020B0604020202020204" pitchFamily="34" charset="0"/>
              </a:defRPr>
            </a:lvl1pPr>
            <a:lvl2pPr marL="763537" indent="-292797">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2pPr>
            <a:lvl3pPr marL="1174423" indent="-234562">
              <a:spcBef>
                <a:spcPct val="30000"/>
              </a:spcBef>
              <a:buChar char="•"/>
              <a:defRPr sz="1200" b="1">
                <a:solidFill>
                  <a:schemeClr val="tx1"/>
                </a:solidFill>
                <a:latin typeface="Arial" panose="020B0604020202020204" pitchFamily="34" charset="0"/>
                <a:cs typeface="Arial" panose="020B0604020202020204" pitchFamily="34" charset="0"/>
              </a:defRPr>
            </a:lvl3pPr>
            <a:lvl4pPr marL="1643545" indent="-234562">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4pPr>
            <a:lvl5pPr marL="2114285" indent="-234562">
              <a:spcBef>
                <a:spcPct val="30000"/>
              </a:spcBef>
              <a:buChar char="•"/>
              <a:defRPr sz="1200" b="1">
                <a:solidFill>
                  <a:schemeClr val="tx1"/>
                </a:solidFill>
                <a:latin typeface="Arial" panose="020B0604020202020204" pitchFamily="34" charset="0"/>
                <a:cs typeface="Arial" panose="020B0604020202020204" pitchFamily="34" charset="0"/>
              </a:defRPr>
            </a:lvl5pPr>
            <a:lvl6pPr marL="2580172"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6pPr>
            <a:lvl7pPr marL="3046059"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7pPr>
            <a:lvl8pPr marL="3511946"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8pPr>
            <a:lvl9pPr marL="3977833"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856851A-D1A9-494F-8B63-14F824001E24}" type="slidenum">
              <a:rPr lang="en-US" altLang="en-US" sz="1600">
                <a:solidFill>
                  <a:schemeClr val="bg1"/>
                </a:solidFill>
              </a:rPr>
              <a:pPr eaLnBrk="1" hangingPunct="1">
                <a:spcBef>
                  <a:spcPct val="0"/>
                </a:spcBef>
                <a:buFontTx/>
                <a:buNone/>
              </a:pPr>
              <a:t>3</a:t>
            </a:fld>
            <a:endParaRPr lang="en-US" altLang="en-US" sz="1600" dirty="0">
              <a:solidFill>
                <a:schemeClr val="bg1"/>
              </a:solidFill>
            </a:endParaRPr>
          </a:p>
        </p:txBody>
      </p:sp>
      <p:sp>
        <p:nvSpPr>
          <p:cNvPr id="11267" name="Slide Image Placeholder 1"/>
          <p:cNvSpPr>
            <a:spLocks noGrp="1" noRot="1" noChangeAspect="1" noTextEdit="1"/>
          </p:cNvSpPr>
          <p:nvPr>
            <p:ph type="sldImg"/>
          </p:nvPr>
        </p:nvSpPr>
        <p:spPr>
          <a:xfrm>
            <a:off x="717550" y="1162050"/>
            <a:ext cx="5575300" cy="3136900"/>
          </a:xfrm>
          <a:ln/>
        </p:spPr>
      </p:sp>
      <p:sp>
        <p:nvSpPr>
          <p:cNvPr id="1126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58" tIns="47881" rIns="95758" bIns="47881"/>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5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17550" y="1162050"/>
            <a:ext cx="5575300" cy="3136900"/>
          </a:xfrm>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717550" y="1162050"/>
            <a:ext cx="5575300" cy="3136900"/>
          </a:xfrm>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77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outdoor, truck, parked, engine&#10;&#10;Description automatically generated">
            <a:extLst>
              <a:ext uri="{FF2B5EF4-FFF2-40B4-BE49-F238E27FC236}">
                <a16:creationId xmlns:a16="http://schemas.microsoft.com/office/drawing/2014/main" id="{FAE5D601-908B-7A45-B2FB-6AC68C53F1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6971" y="1649417"/>
            <a:ext cx="9144000" cy="1425575"/>
          </a:xfrm>
        </p:spPr>
        <p:txBody>
          <a:bodyPr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476972" y="3819860"/>
            <a:ext cx="7676429" cy="1971340"/>
          </a:xfrm>
        </p:spPr>
        <p:txBody>
          <a:bodyPr/>
          <a:lstStyle>
            <a:lvl1pPr marL="0" indent="0" algn="l">
              <a:buNone/>
              <a:defRPr sz="2400">
                <a:solidFill>
                  <a:schemeClr val="bg2">
                    <a:lumMod val="9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766573AE-BE96-4E45-8B76-038220222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3" name="Picture 12">
            <a:extLst>
              <a:ext uri="{FF2B5EF4-FFF2-40B4-BE49-F238E27FC236}">
                <a16:creationId xmlns:a16="http://schemas.microsoft.com/office/drawing/2014/main" id="{5578262B-9CF4-0E4B-8BAD-A23C1A3FA842}"/>
              </a:ext>
            </a:extLst>
          </p:cNvPr>
          <p:cNvPicPr>
            <a:picLocks noChangeAspect="1"/>
          </p:cNvPicPr>
          <p:nvPr userDrawn="1"/>
        </p:nvPicPr>
        <p:blipFill>
          <a:blip r:embed="rId4"/>
          <a:stretch>
            <a:fillRect/>
          </a:stretch>
        </p:blipFill>
        <p:spPr>
          <a:xfrm>
            <a:off x="10236339" y="88076"/>
            <a:ext cx="731520" cy="7315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15" name="Rectangle 14"/>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1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260446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0"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1"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3" name="Footer Placeholder 12"/>
          <p:cNvSpPr>
            <a:spLocks noGrp="1"/>
          </p:cNvSpPr>
          <p:nvPr>
            <p:ph type="ftr" sz="quarter" idx="10"/>
          </p:nvPr>
        </p:nvSpPr>
        <p:spPr/>
        <p:txBody>
          <a:body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85177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solidFill>
                  <a:schemeClr val="tx2">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2"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13"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52824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895" y="315617"/>
            <a:ext cx="8633255" cy="523572"/>
          </a:xfrm>
        </p:spPr>
        <p:txBody>
          <a:bodyPr/>
          <a:lstStyle/>
          <a:p>
            <a:r>
              <a:rPr lang="en-US"/>
              <a:t>Click to edit Master title style</a:t>
            </a:r>
          </a:p>
        </p:txBody>
      </p:sp>
      <p:sp>
        <p:nvSpPr>
          <p:cNvPr id="3" name="Content Placeholder 2"/>
          <p:cNvSpPr>
            <a:spLocks noGrp="1"/>
          </p:cNvSpPr>
          <p:nvPr>
            <p:ph sz="half" idx="1"/>
          </p:nvPr>
        </p:nvSpPr>
        <p:spPr>
          <a:xfrm>
            <a:off x="453189" y="1232068"/>
            <a:ext cx="5181600" cy="4799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421" y="1232067"/>
            <a:ext cx="5418483" cy="4799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0"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11"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2"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397291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6402" y="284492"/>
            <a:ext cx="8448259" cy="565740"/>
          </a:xfrm>
        </p:spPr>
        <p:txBody>
          <a:bodyPr/>
          <a:lstStyle/>
          <a:p>
            <a:r>
              <a:rPr lang="en-US" dirty="0"/>
              <a:t>Click to edit Master title style</a:t>
            </a:r>
          </a:p>
        </p:txBody>
      </p:sp>
      <p:sp>
        <p:nvSpPr>
          <p:cNvPr id="3" name="Text Placeholder 2"/>
          <p:cNvSpPr>
            <a:spLocks noGrp="1"/>
          </p:cNvSpPr>
          <p:nvPr>
            <p:ph type="body" idx="1"/>
          </p:nvPr>
        </p:nvSpPr>
        <p:spPr>
          <a:xfrm>
            <a:off x="534989" y="1029702"/>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34989" y="202030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042486"/>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02030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
        <p:nvSpPr>
          <p:cNvPr id="15" name="Footer Placeholder 4"/>
          <p:cNvSpPr>
            <a:spLocks noGrp="1"/>
          </p:cNvSpPr>
          <p:nvPr>
            <p:ph type="ftr" sz="quarter" idx="10"/>
          </p:nvPr>
        </p:nvSpPr>
        <p:spPr>
          <a:xfrm>
            <a:off x="494539" y="646608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16" name="Slide Number Placeholder 5"/>
          <p:cNvSpPr>
            <a:spLocks noGrp="1"/>
          </p:cNvSpPr>
          <p:nvPr>
            <p:ph type="sldNum" sz="quarter" idx="11"/>
          </p:nvPr>
        </p:nvSpPr>
        <p:spPr>
          <a:xfrm>
            <a:off x="5744816" y="6466081"/>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Tree>
    <p:extLst>
      <p:ext uri="{BB962C8B-B14F-4D97-AF65-F5344CB8AC3E}">
        <p14:creationId xmlns:p14="http://schemas.microsoft.com/office/powerpoint/2010/main" val="30661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4690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8"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9"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0"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126008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89" y="1493337"/>
            <a:ext cx="10104967" cy="435970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
        <p:nvSpPr>
          <p:cNvPr id="11"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12"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3"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Tree>
    <p:extLst>
      <p:ext uri="{BB962C8B-B14F-4D97-AF65-F5344CB8AC3E}">
        <p14:creationId xmlns:p14="http://schemas.microsoft.com/office/powerpoint/2010/main" val="423701738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1895" y="315617"/>
            <a:ext cx="8633255" cy="5235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8643" y="1158361"/>
            <a:ext cx="11234352" cy="49725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smtClean="0">
                <a:solidFill>
                  <a:schemeClr val="bg1"/>
                </a:solidFill>
                <a:latin typeface="Franklin Gothic Book" panose="020B0503020102020204" pitchFamily="34" charset="0"/>
              </a:rPr>
              <a:t>Distribution Statement A: Approved for public release.</a:t>
            </a:r>
            <a:endParaRPr lang="en-US" dirty="0">
              <a:solidFill>
                <a:schemeClr val="bg1"/>
              </a:solidFill>
              <a:latin typeface="Franklin Gothic Book" panose="020B0503020102020204" pitchFamily="34" charset="0"/>
            </a:endParaRPr>
          </a:p>
        </p:txBody>
      </p:sp>
      <p:sp>
        <p:nvSpPr>
          <p:cNvPr id="6"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pic>
        <p:nvPicPr>
          <p:cNvPr id="10" name="Picture 9">
            <a:extLst>
              <a:ext uri="{FF2B5EF4-FFF2-40B4-BE49-F238E27FC236}">
                <a16:creationId xmlns:a16="http://schemas.microsoft.com/office/drawing/2014/main" id="{766573AE-BE96-4E45-8B76-038220222B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1" name="Picture 10">
            <a:extLst>
              <a:ext uri="{FF2B5EF4-FFF2-40B4-BE49-F238E27FC236}">
                <a16:creationId xmlns:a16="http://schemas.microsoft.com/office/drawing/2014/main" id="{5578262B-9CF4-0E4B-8BAD-A23C1A3FA842}"/>
              </a:ext>
            </a:extLst>
          </p:cNvPr>
          <p:cNvPicPr>
            <a:picLocks noChangeAspect="1"/>
          </p:cNvPicPr>
          <p:nvPr userDrawn="1"/>
        </p:nvPicPr>
        <p:blipFill>
          <a:blip r:embed="rId12"/>
          <a:stretch>
            <a:fillRect/>
          </a:stretch>
        </p:blipFill>
        <p:spPr>
          <a:xfrm>
            <a:off x="10236339" y="88076"/>
            <a:ext cx="731520" cy="731520"/>
          </a:xfrm>
          <a:prstGeom prst="rect">
            <a:avLst/>
          </a:prstGeom>
        </p:spPr>
      </p:pic>
      <p:pic>
        <p:nvPicPr>
          <p:cNvPr id="12" name="Picture 11"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9"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smtClean="0">
                <a:solidFill>
                  <a:srgbClr val="00B050"/>
                </a:solidFill>
              </a:rPr>
              <a:t>UNCLASSIFIED</a:t>
            </a:r>
            <a:endParaRPr lang="en-US" dirty="0">
              <a:solidFill>
                <a:srgbClr val="00B050"/>
              </a:solidFill>
            </a:endParaRPr>
          </a:p>
        </p:txBody>
      </p:sp>
      <p:sp>
        <p:nvSpPr>
          <p:cNvPr id="13" name="Rectangle 12"/>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smtClean="0">
                <a:solidFill>
                  <a:srgbClr val="00B050"/>
                </a:solidFill>
                <a:effectLst/>
                <a:latin typeface="+mj-lt"/>
                <a:ea typeface="Calibri" panose="020F0502020204030204" pitchFamily="34" charset="0"/>
                <a:cs typeface="Times New Roman" panose="02020603050405020304" pitchFamily="18" charset="0"/>
              </a:rPr>
              <a:t>UNCLASSIFIED</a:t>
            </a:r>
            <a:endParaRPr lang="en-US" sz="1100" dirty="0">
              <a:solidFill>
                <a:srgbClr val="00B05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14" r:id="rId8"/>
  </p:sldLayoutIdLst>
  <p:hf hdr="0" dt="0"/>
  <p:txStyles>
    <p:titleStyle>
      <a:lvl1pPr algn="l" defTabSz="914377"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142971" indent="-228594" algn="l" defTabSz="914377"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00160"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ria.e.conneran.ctr@mail.mil" TargetMode="External"/><Relationship Id="rId2" Type="http://schemas.openxmlformats.org/officeDocument/2006/relationships/hyperlink" Target="mailto:matthew.b.williams10.civ@mail.mil" TargetMode="External"/><Relationship Id="rId1" Type="http://schemas.openxmlformats.org/officeDocument/2006/relationships/slideLayout" Target="../slideLayouts/slideLayout2.xml"/><Relationship Id="rId4" Type="http://schemas.openxmlformats.org/officeDocument/2006/relationships/hyperlink" Target="mailto:osd.ncr.ousd-r-e.mbx.sbir-sttr-tech-transition@mail.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841" y="1415302"/>
            <a:ext cx="9144000" cy="1425575"/>
          </a:xfrm>
        </p:spPr>
        <p:txBody>
          <a:bodyPr/>
          <a:lstStyle/>
          <a:p>
            <a:r>
              <a:rPr lang="en-US" dirty="0" smtClean="0"/>
              <a:t>OUSD – R&amp;E </a:t>
            </a:r>
            <a:br>
              <a:rPr lang="en-US" dirty="0" smtClean="0"/>
            </a:br>
            <a:r>
              <a:rPr lang="en-US" dirty="0" smtClean="0"/>
              <a:t>SBIR / STTR Program</a:t>
            </a:r>
            <a:endParaRPr lang="en-US" dirty="0"/>
          </a:p>
        </p:txBody>
      </p:sp>
      <p:sp>
        <p:nvSpPr>
          <p:cNvPr id="3" name="Subtitle 2"/>
          <p:cNvSpPr>
            <a:spLocks noGrp="1"/>
          </p:cNvSpPr>
          <p:nvPr>
            <p:ph type="subTitle" idx="1"/>
          </p:nvPr>
        </p:nvSpPr>
        <p:spPr>
          <a:xfrm>
            <a:off x="444841" y="3050395"/>
            <a:ext cx="7676429" cy="1366996"/>
          </a:xfrm>
        </p:spPr>
        <p:txBody>
          <a:bodyPr/>
          <a:lstStyle/>
          <a:p>
            <a:r>
              <a:rPr lang="en-US" dirty="0" smtClean="0"/>
              <a:t>OSD Transitions SBIR Technology (OTST) Program </a:t>
            </a:r>
          </a:p>
          <a:p>
            <a:r>
              <a:rPr lang="en-US" i="1" dirty="0" smtClean="0"/>
              <a:t>“Transitioning SBIR Technology to the Warfighter”</a:t>
            </a:r>
          </a:p>
          <a:p>
            <a:r>
              <a:rPr lang="en-US" i="1" dirty="0" smtClean="0"/>
              <a:t>Phase II Development to Phase III Transition/Integration</a:t>
            </a:r>
            <a:endParaRPr lang="en-US" i="1" dirty="0"/>
          </a:p>
        </p:txBody>
      </p:sp>
      <p:sp>
        <p:nvSpPr>
          <p:cNvPr id="10" name="Footer Placeholder 9"/>
          <p:cNvSpPr>
            <a:spLocks noGrp="1"/>
          </p:cNvSpPr>
          <p:nvPr>
            <p:ph type="ftr" sz="quarter" idx="3"/>
          </p:nvPr>
        </p:nvSpPr>
        <p:spPr/>
        <p:txBody>
          <a:bodyPr/>
          <a:lstStyle/>
          <a:p>
            <a:r>
              <a:rPr lang="en-US" dirty="0" smtClean="0"/>
              <a:t>Distribution Statement A: Approved for public release.</a:t>
            </a:r>
            <a:endParaRPr lang="en-US" dirty="0"/>
          </a:p>
        </p:txBody>
      </p:sp>
      <p:sp>
        <p:nvSpPr>
          <p:cNvPr id="4" name="Slide Number Placeholder 3"/>
          <p:cNvSpPr>
            <a:spLocks noGrp="1"/>
          </p:cNvSpPr>
          <p:nvPr>
            <p:ph type="sldNum" sz="quarter" idx="4"/>
          </p:nvPr>
        </p:nvSpPr>
        <p:spPr/>
        <p:txBody>
          <a:bodyPr/>
          <a:lstStyle/>
          <a:p>
            <a:fld id="{32798ED9-3D55-4757-98C1-7DAA64905B1A}" type="slidenum">
              <a:rPr lang="en-US" smtClean="0"/>
              <a:pPr/>
              <a:t>1</a:t>
            </a:fld>
            <a:endParaRPr lang="en-US" dirty="0"/>
          </a:p>
        </p:txBody>
      </p:sp>
      <p:sp>
        <p:nvSpPr>
          <p:cNvPr id="5" name="Subtitle 2"/>
          <p:cNvSpPr txBox="1">
            <a:spLocks/>
          </p:cNvSpPr>
          <p:nvPr/>
        </p:nvSpPr>
        <p:spPr>
          <a:xfrm>
            <a:off x="368643" y="5019220"/>
            <a:ext cx="4417995" cy="99884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90000"/>
                  </a:schemeClr>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chemeClr val="tx2">
                    <a:lumMod val="75000"/>
                  </a:schemeClr>
                </a:solidFill>
                <a:latin typeface="+mn-lt"/>
                <a:ea typeface="+mn-ea"/>
                <a:cs typeface="+mn-cs"/>
              </a:defRPr>
            </a:lvl2pPr>
            <a:lvl3pPr marL="914400" indent="0" algn="ctr" defTabSz="914400" rtl="0" eaLnBrk="1" latinLnBrk="0" hangingPunct="1">
              <a:lnSpc>
                <a:spcPct val="90000"/>
              </a:lnSpc>
              <a:spcBef>
                <a:spcPts val="500"/>
              </a:spcBef>
              <a:buFont typeface="Calibri" panose="020F0502020204030204" pitchFamily="34" charset="0"/>
              <a:buNone/>
              <a:defRPr sz="1800" kern="1200">
                <a:solidFill>
                  <a:schemeClr val="tx2">
                    <a:lumMod val="75000"/>
                  </a:schemeClr>
                </a:solidFill>
                <a:latin typeface="+mn-lt"/>
                <a:ea typeface="+mn-ea"/>
                <a:cs typeface="+mn-cs"/>
              </a:defRPr>
            </a:lvl3pPr>
            <a:lvl4pPr marL="13716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3838" indent="-223838" defTabSz="895350">
              <a:lnSpc>
                <a:spcPct val="110000"/>
              </a:lnSpc>
              <a:spcBef>
                <a:spcPts val="0"/>
              </a:spcBef>
              <a:buSzPct val="100000"/>
              <a:defRPr/>
            </a:pPr>
            <a:r>
              <a:rPr lang="en-US" sz="1600" dirty="0">
                <a:solidFill>
                  <a:schemeClr val="bg1"/>
                </a:solidFill>
                <a:latin typeface="Calibri" panose="020F0502020204030204" pitchFamily="34" charset="0"/>
                <a:cs typeface="Calibri" panose="020F0502020204030204" pitchFamily="34" charset="0"/>
              </a:rPr>
              <a:t>Presented by:</a:t>
            </a:r>
          </a:p>
          <a:p>
            <a:pPr marL="223838" indent="-223838" defTabSz="895350">
              <a:lnSpc>
                <a:spcPct val="110000"/>
              </a:lnSpc>
              <a:spcBef>
                <a:spcPts val="0"/>
              </a:spcBef>
              <a:buSzPct val="100000"/>
              <a:defRPr/>
            </a:pPr>
            <a:r>
              <a:rPr lang="en-US" sz="1600" dirty="0">
                <a:solidFill>
                  <a:schemeClr val="bg1"/>
                </a:solidFill>
                <a:latin typeface="Calibri" panose="020F0502020204030204" pitchFamily="34" charset="0"/>
                <a:cs typeface="Calibri" panose="020F0502020204030204" pitchFamily="34" charset="0"/>
              </a:rPr>
              <a:t>Mr. Matthew B. Williams</a:t>
            </a:r>
          </a:p>
          <a:p>
            <a:pPr marL="223838" indent="-223838" defTabSz="895350">
              <a:lnSpc>
                <a:spcPct val="110000"/>
              </a:lnSpc>
              <a:spcBef>
                <a:spcPts val="0"/>
              </a:spcBef>
              <a:buSzPct val="100000"/>
              <a:defRPr/>
            </a:pPr>
            <a:r>
              <a:rPr lang="en-US" sz="1600" dirty="0">
                <a:solidFill>
                  <a:schemeClr val="bg1"/>
                </a:solidFill>
                <a:latin typeface="Calibri" panose="020F0502020204030204" pitchFamily="34" charset="0"/>
                <a:cs typeface="Calibri" panose="020F0502020204030204" pitchFamily="34" charset="0"/>
              </a:rPr>
              <a:t>OUSD (R&amp;E) Technology Portfolio Manager (TPM) </a:t>
            </a:r>
          </a:p>
        </p:txBody>
      </p:sp>
    </p:spTree>
    <p:extLst>
      <p:ext uri="{BB962C8B-B14F-4D97-AF65-F5344CB8AC3E}">
        <p14:creationId xmlns:p14="http://schemas.microsoft.com/office/powerpoint/2010/main" val="2173438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304"/>
          <p:cNvSpPr/>
          <p:nvPr/>
        </p:nvSpPr>
        <p:spPr>
          <a:xfrm>
            <a:off x="6403326" y="3889904"/>
            <a:ext cx="722409" cy="389408"/>
          </a:xfrm>
          <a:prstGeom prst="rect">
            <a:avLst/>
          </a:prstGeom>
          <a:solidFill>
            <a:schemeClr val="accent6">
              <a:lumMod val="60000"/>
              <a:lumOff val="4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4" name="Slide Number Placeholder 1"/>
          <p:cNvSpPr>
            <a:spLocks noGrp="1"/>
          </p:cNvSpPr>
          <p:nvPr>
            <p:ph type="sldNum" sz="quarter" idx="4"/>
          </p:nvPr>
        </p:nvSpPr>
        <p:spPr/>
        <p:txBody>
          <a:bodyPr/>
          <a:lstStyle/>
          <a:p>
            <a:fld id="{B4324266-D280-4F2F-A110-59E78021CAE7}" type="slidenum">
              <a:rPr lang="en-US" altLang="en-US" smtClean="0"/>
              <a:pPr/>
              <a:t>10</a:t>
            </a:fld>
            <a:endParaRPr lang="en-US" altLang="en-US" dirty="0"/>
          </a:p>
        </p:txBody>
      </p:sp>
      <p:sp>
        <p:nvSpPr>
          <p:cNvPr id="2" name="Title 1"/>
          <p:cNvSpPr>
            <a:spLocks noGrp="1"/>
          </p:cNvSpPr>
          <p:nvPr>
            <p:ph type="title"/>
          </p:nvPr>
        </p:nvSpPr>
        <p:spPr/>
        <p:txBody>
          <a:bodyPr>
            <a:normAutofit fontScale="90000"/>
          </a:bodyPr>
          <a:lstStyle/>
          <a:p>
            <a:r>
              <a:rPr lang="en-US" dirty="0" smtClean="0"/>
              <a:t>OTST Program Phase III Process </a:t>
            </a:r>
            <a:endParaRPr lang="en-US" dirty="0"/>
          </a:p>
        </p:txBody>
      </p:sp>
      <p:sp>
        <p:nvSpPr>
          <p:cNvPr id="86"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
        <p:nvSpPr>
          <p:cNvPr id="250" name="TextBox 249"/>
          <p:cNvSpPr txBox="1"/>
          <p:nvPr/>
        </p:nvSpPr>
        <p:spPr>
          <a:xfrm>
            <a:off x="194210" y="3588184"/>
            <a:ext cx="2866993" cy="2428870"/>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Aft>
                <a:spcPts val="300"/>
              </a:spcAft>
            </a:pPr>
            <a:r>
              <a:rPr lang="en-US" sz="1100" b="1" u="sng" dirty="0" smtClean="0">
                <a:solidFill>
                  <a:schemeClr val="tx1"/>
                </a:solidFill>
              </a:rPr>
              <a:t>Acronyms</a:t>
            </a:r>
          </a:p>
          <a:p>
            <a:pPr marL="171450" lvl="0" indent="-171450">
              <a:spcAft>
                <a:spcPts val="200"/>
              </a:spcAft>
              <a:buFont typeface="Symbol" panose="05050102010706020507" pitchFamily="18" charset="2"/>
              <a:buChar char="-"/>
            </a:pPr>
            <a:r>
              <a:rPr lang="en-US" sz="1000" dirty="0" smtClean="0">
                <a:solidFill>
                  <a:schemeClr val="tx1"/>
                </a:solidFill>
                <a:latin typeface="+mj-lt"/>
              </a:rPr>
              <a:t>BFM </a:t>
            </a:r>
            <a:r>
              <a:rPr lang="en-US" sz="1000" dirty="0">
                <a:solidFill>
                  <a:schemeClr val="tx1"/>
                </a:solidFill>
                <a:latin typeface="+mj-lt"/>
              </a:rPr>
              <a:t>– Budget Financial Manager</a:t>
            </a:r>
          </a:p>
          <a:p>
            <a:pPr marL="171450" lvl="0" indent="-171450">
              <a:spcAft>
                <a:spcPts val="200"/>
              </a:spcAft>
              <a:buFont typeface="Symbol" panose="05050102010706020507" pitchFamily="18" charset="2"/>
              <a:buChar char="-"/>
            </a:pPr>
            <a:r>
              <a:rPr lang="en-US" sz="1000" dirty="0">
                <a:solidFill>
                  <a:schemeClr val="tx1"/>
                </a:solidFill>
                <a:latin typeface="+mj-lt"/>
              </a:rPr>
              <a:t>CDRL – Contract Data Requirements List</a:t>
            </a:r>
          </a:p>
          <a:p>
            <a:pPr marL="171450" lvl="0" indent="-171450">
              <a:spcAft>
                <a:spcPts val="200"/>
              </a:spcAft>
              <a:buFont typeface="Symbol" panose="05050102010706020507" pitchFamily="18" charset="2"/>
              <a:buChar char="-"/>
            </a:pPr>
            <a:r>
              <a:rPr lang="en-US" sz="1000" dirty="0">
                <a:solidFill>
                  <a:schemeClr val="tx1"/>
                </a:solidFill>
                <a:latin typeface="+mj-lt"/>
              </a:rPr>
              <a:t>CS – Contracts Specialist</a:t>
            </a:r>
          </a:p>
          <a:p>
            <a:pPr marL="171450" lvl="0" indent="-171450">
              <a:spcAft>
                <a:spcPts val="200"/>
              </a:spcAft>
              <a:buFont typeface="Symbol" panose="05050102010706020507" pitchFamily="18" charset="2"/>
              <a:buChar char="-"/>
            </a:pPr>
            <a:r>
              <a:rPr lang="en-US" sz="1000" dirty="0">
                <a:solidFill>
                  <a:schemeClr val="tx1"/>
                </a:solidFill>
                <a:latin typeface="+mj-lt"/>
              </a:rPr>
              <a:t>Customer – Government Agency / Unit</a:t>
            </a:r>
          </a:p>
          <a:p>
            <a:pPr marL="171450" lvl="0" indent="-171450">
              <a:spcAft>
                <a:spcPts val="200"/>
              </a:spcAft>
              <a:buFont typeface="Symbol" panose="05050102010706020507" pitchFamily="18" charset="2"/>
              <a:buChar char="-"/>
            </a:pPr>
            <a:r>
              <a:rPr lang="en-US" sz="1000" dirty="0">
                <a:solidFill>
                  <a:schemeClr val="tx1"/>
                </a:solidFill>
                <a:latin typeface="+mj-lt"/>
              </a:rPr>
              <a:t>LKE – Lakehurst Contracting Team</a:t>
            </a:r>
          </a:p>
          <a:p>
            <a:pPr marL="171450" lvl="0" indent="-171450">
              <a:spcAft>
                <a:spcPts val="200"/>
              </a:spcAft>
              <a:buFont typeface="Symbol" panose="05050102010706020507" pitchFamily="18" charset="2"/>
              <a:buChar char="-"/>
            </a:pPr>
            <a:r>
              <a:rPr lang="en-US" sz="1000" dirty="0">
                <a:solidFill>
                  <a:schemeClr val="tx1"/>
                </a:solidFill>
                <a:latin typeface="+mj-lt"/>
              </a:rPr>
              <a:t>Q&amp;Q – Quantitative and Qualitative Analysis  </a:t>
            </a:r>
          </a:p>
          <a:p>
            <a:pPr marL="171450" lvl="0" indent="-171450">
              <a:spcAft>
                <a:spcPts val="200"/>
              </a:spcAft>
              <a:buFont typeface="Symbol" panose="05050102010706020507" pitchFamily="18" charset="2"/>
              <a:buChar char="-"/>
            </a:pPr>
            <a:r>
              <a:rPr lang="en-US" sz="1000" dirty="0">
                <a:solidFill>
                  <a:schemeClr val="tx1"/>
                </a:solidFill>
                <a:latin typeface="+mj-lt"/>
              </a:rPr>
              <a:t>RFP – Request For Proposal</a:t>
            </a:r>
          </a:p>
          <a:p>
            <a:pPr marL="171450" lvl="0" indent="-171450">
              <a:spcAft>
                <a:spcPts val="200"/>
              </a:spcAft>
              <a:buFont typeface="Symbol" panose="05050102010706020507" pitchFamily="18" charset="2"/>
              <a:buChar char="-"/>
            </a:pPr>
            <a:r>
              <a:rPr lang="en-US" sz="1000" dirty="0">
                <a:solidFill>
                  <a:schemeClr val="tx1"/>
                </a:solidFill>
                <a:latin typeface="+mj-lt"/>
              </a:rPr>
              <a:t>SBC – Small Business Concern (SBIR Firm)</a:t>
            </a:r>
          </a:p>
          <a:p>
            <a:pPr marL="171450" lvl="0" indent="-171450">
              <a:spcAft>
                <a:spcPts val="200"/>
              </a:spcAft>
              <a:buFont typeface="Symbol" panose="05050102010706020507" pitchFamily="18" charset="2"/>
              <a:buChar char="-"/>
            </a:pPr>
            <a:r>
              <a:rPr lang="en-US" sz="1000" dirty="0">
                <a:solidFill>
                  <a:schemeClr val="tx1"/>
                </a:solidFill>
                <a:latin typeface="+mj-lt"/>
              </a:rPr>
              <a:t>SME – Subject Matter Expert</a:t>
            </a:r>
          </a:p>
          <a:p>
            <a:pPr marL="171450" lvl="0" indent="-171450">
              <a:spcAft>
                <a:spcPts val="200"/>
              </a:spcAft>
              <a:buFont typeface="Symbol" panose="05050102010706020507" pitchFamily="18" charset="2"/>
              <a:buChar char="-"/>
            </a:pPr>
            <a:r>
              <a:rPr lang="en-US" sz="1000" dirty="0">
                <a:solidFill>
                  <a:schemeClr val="tx1"/>
                </a:solidFill>
                <a:latin typeface="+mj-lt"/>
              </a:rPr>
              <a:t>TDL –  Technical Determination Letter </a:t>
            </a:r>
          </a:p>
          <a:p>
            <a:pPr marL="171450" lvl="0" indent="-171450">
              <a:spcAft>
                <a:spcPts val="200"/>
              </a:spcAft>
              <a:buFont typeface="Symbol" panose="05050102010706020507" pitchFamily="18" charset="2"/>
              <a:buChar char="-"/>
            </a:pPr>
            <a:r>
              <a:rPr lang="en-US" sz="1000" dirty="0">
                <a:solidFill>
                  <a:schemeClr val="tx1"/>
                </a:solidFill>
                <a:latin typeface="+mj-lt"/>
              </a:rPr>
              <a:t>TPM – Technology Portfolio Manager</a:t>
            </a:r>
          </a:p>
          <a:p>
            <a:pPr marL="171450" lvl="0" indent="-171450">
              <a:spcAft>
                <a:spcPts val="200"/>
              </a:spcAft>
              <a:buFont typeface="Symbol" panose="05050102010706020507" pitchFamily="18" charset="2"/>
              <a:buChar char="-"/>
            </a:pPr>
            <a:r>
              <a:rPr lang="en-US" sz="1000" dirty="0">
                <a:solidFill>
                  <a:schemeClr val="tx1"/>
                </a:solidFill>
                <a:latin typeface="+mj-lt"/>
              </a:rPr>
              <a:t>TPOC – Technology Point of Contact</a:t>
            </a:r>
            <a:endParaRPr lang="en-US" sz="1000" dirty="0">
              <a:solidFill>
                <a:schemeClr val="tx1"/>
              </a:solidFill>
              <a:effectLst/>
              <a:latin typeface="+mj-lt"/>
            </a:endParaRPr>
          </a:p>
        </p:txBody>
      </p:sp>
      <p:sp>
        <p:nvSpPr>
          <p:cNvPr id="251" name="TextBox 250"/>
          <p:cNvSpPr txBox="1"/>
          <p:nvPr/>
        </p:nvSpPr>
        <p:spPr>
          <a:xfrm>
            <a:off x="1413804" y="957293"/>
            <a:ext cx="1204176" cy="415498"/>
          </a:xfrm>
          <a:prstGeom prst="rect">
            <a:avLst/>
          </a:prstGeom>
          <a:noFill/>
        </p:spPr>
        <p:txBody>
          <a:bodyPr wrap="none" rtlCol="0">
            <a:spAutoFit/>
          </a:bodyPr>
          <a:lstStyle/>
          <a:p>
            <a:r>
              <a:rPr lang="en-US" sz="1050" b="1" dirty="0"/>
              <a:t>Contract Initiation</a:t>
            </a:r>
          </a:p>
          <a:p>
            <a:pPr algn="ctr"/>
            <a:r>
              <a:rPr lang="en-US" sz="1050" i="1" dirty="0"/>
              <a:t>Initial Contact</a:t>
            </a:r>
          </a:p>
        </p:txBody>
      </p:sp>
      <p:sp>
        <p:nvSpPr>
          <p:cNvPr id="254" name="TextBox 253"/>
          <p:cNvSpPr txBox="1"/>
          <p:nvPr/>
        </p:nvSpPr>
        <p:spPr>
          <a:xfrm>
            <a:off x="1259306" y="2422355"/>
            <a:ext cx="1649298" cy="430887"/>
          </a:xfrm>
          <a:prstGeom prst="rect">
            <a:avLst/>
          </a:prstGeom>
          <a:solidFill>
            <a:schemeClr val="accent4">
              <a:lumMod val="40000"/>
              <a:lumOff val="60000"/>
            </a:schemeClr>
          </a:solidFill>
          <a:scene3d>
            <a:camera prst="orthographicFront"/>
            <a:lightRig rig="threePt" dir="t"/>
          </a:scene3d>
          <a:sp3d prstMaterial="dkEdge">
            <a:bevelT/>
            <a:bevelB/>
          </a:sp3d>
        </p:spPr>
        <p:txBody>
          <a:bodyPr wrap="square" rtlCol="0">
            <a:spAutoFit/>
          </a:bodyPr>
          <a:lstStyle/>
          <a:p>
            <a:pPr algn="ctr"/>
            <a:r>
              <a:rPr lang="en-US" sz="1100" dirty="0" smtClean="0">
                <a:solidFill>
                  <a:srgbClr val="1010CF"/>
                </a:solidFill>
              </a:rPr>
              <a:t>Contract Type</a:t>
            </a:r>
            <a:r>
              <a:rPr lang="en-US" sz="1100" dirty="0">
                <a:solidFill>
                  <a:srgbClr val="1010CF"/>
                </a:solidFill>
              </a:rPr>
              <a:t>: </a:t>
            </a:r>
            <a:endParaRPr lang="en-US" sz="1100" dirty="0" smtClean="0">
              <a:solidFill>
                <a:srgbClr val="1010CF"/>
              </a:solidFill>
            </a:endParaRPr>
          </a:p>
          <a:p>
            <a:pPr algn="ctr"/>
            <a:r>
              <a:rPr lang="en-US" sz="1100" dirty="0" smtClean="0">
                <a:solidFill>
                  <a:srgbClr val="1010CF"/>
                </a:solidFill>
              </a:rPr>
              <a:t>BOA or ”</a:t>
            </a:r>
            <a:r>
              <a:rPr lang="en-US" sz="1100" dirty="0">
                <a:solidFill>
                  <a:srgbClr val="1010CF"/>
                </a:solidFill>
              </a:rPr>
              <a:t>C” </a:t>
            </a:r>
            <a:r>
              <a:rPr lang="en-US" sz="1100" dirty="0" smtClean="0">
                <a:solidFill>
                  <a:srgbClr val="1010CF"/>
                </a:solidFill>
              </a:rPr>
              <a:t>Type</a:t>
            </a:r>
            <a:endParaRPr lang="en-US" sz="1100" dirty="0">
              <a:solidFill>
                <a:srgbClr val="1010CF"/>
              </a:solidFill>
            </a:endParaRPr>
          </a:p>
        </p:txBody>
      </p:sp>
      <p:cxnSp>
        <p:nvCxnSpPr>
          <p:cNvPr id="255" name="Straight Arrow Connector 254"/>
          <p:cNvCxnSpPr/>
          <p:nvPr/>
        </p:nvCxnSpPr>
        <p:spPr>
          <a:xfrm flipH="1">
            <a:off x="2006618" y="2188489"/>
            <a:ext cx="486" cy="249945"/>
          </a:xfrm>
          <a:prstGeom prst="straightConnector1">
            <a:avLst/>
          </a:prstGeom>
          <a:ln w="34925">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253235" y="1377159"/>
            <a:ext cx="1519350" cy="770134"/>
            <a:chOff x="277034" y="1494158"/>
            <a:chExt cx="806253" cy="751563"/>
          </a:xfrm>
        </p:grpSpPr>
        <p:sp>
          <p:nvSpPr>
            <p:cNvPr id="257" name="Rectangle 256"/>
            <p:cNvSpPr/>
            <p:nvPr/>
          </p:nvSpPr>
          <p:spPr>
            <a:xfrm>
              <a:off x="277034" y="1494158"/>
              <a:ext cx="806253" cy="751563"/>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8" name="TextBox 257"/>
            <p:cNvSpPr txBox="1"/>
            <p:nvPr/>
          </p:nvSpPr>
          <p:spPr>
            <a:xfrm>
              <a:off x="314228" y="1508206"/>
              <a:ext cx="728216" cy="255302"/>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pPr algn="ctr"/>
              <a:r>
                <a:rPr lang="en-US" sz="1100" b="1" dirty="0" smtClean="0"/>
                <a:t>Customer Request</a:t>
              </a:r>
              <a:endParaRPr lang="en-US" sz="1200" b="1" dirty="0"/>
            </a:p>
          </p:txBody>
        </p:sp>
        <p:sp>
          <p:nvSpPr>
            <p:cNvPr id="259" name="TextBox 258"/>
            <p:cNvSpPr txBox="1"/>
            <p:nvPr/>
          </p:nvSpPr>
          <p:spPr>
            <a:xfrm>
              <a:off x="314229" y="1968722"/>
              <a:ext cx="728215" cy="255302"/>
            </a:xfrm>
            <a:prstGeom prst="rect">
              <a:avLst/>
            </a:prstGeom>
            <a:solidFill>
              <a:srgbClr val="E4D3F1"/>
            </a:solidFill>
            <a:scene3d>
              <a:camera prst="orthographicFront"/>
              <a:lightRig rig="threePt" dir="t"/>
            </a:scene3d>
            <a:sp3d>
              <a:bevelT/>
              <a:bevelB/>
            </a:sp3d>
          </p:spPr>
          <p:txBody>
            <a:bodyPr wrap="square" rtlCol="0">
              <a:spAutoFit/>
            </a:bodyPr>
            <a:lstStyle/>
            <a:p>
              <a:pPr algn="ctr"/>
              <a:r>
                <a:rPr lang="en-US" sz="1100" b="1" dirty="0"/>
                <a:t>OSD “OTST” Team</a:t>
              </a:r>
            </a:p>
          </p:txBody>
        </p:sp>
        <p:cxnSp>
          <p:nvCxnSpPr>
            <p:cNvPr id="260" name="Straight Arrow Connector 259"/>
            <p:cNvCxnSpPr/>
            <p:nvPr/>
          </p:nvCxnSpPr>
          <p:spPr>
            <a:xfrm flipH="1">
              <a:off x="674433" y="1728406"/>
              <a:ext cx="486" cy="249945"/>
            </a:xfrm>
            <a:prstGeom prst="straightConnector1">
              <a:avLst/>
            </a:prstGeom>
            <a:ln w="3175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599282" y="2664758"/>
            <a:ext cx="2444274" cy="408380"/>
            <a:chOff x="1721472" y="2974379"/>
            <a:chExt cx="2197249" cy="247841"/>
          </a:xfrm>
        </p:grpSpPr>
        <p:sp>
          <p:nvSpPr>
            <p:cNvPr id="279" name="Rectangle 278"/>
            <p:cNvSpPr/>
            <p:nvPr/>
          </p:nvSpPr>
          <p:spPr>
            <a:xfrm>
              <a:off x="1721472" y="2974379"/>
              <a:ext cx="2197249" cy="247841"/>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p>
          </p:txBody>
        </p:sp>
        <p:grpSp>
          <p:nvGrpSpPr>
            <p:cNvPr id="280" name="Group 279"/>
            <p:cNvGrpSpPr/>
            <p:nvPr/>
          </p:nvGrpSpPr>
          <p:grpSpPr>
            <a:xfrm>
              <a:off x="1806532" y="3002388"/>
              <a:ext cx="2100544" cy="198828"/>
              <a:chOff x="1814152" y="3086208"/>
              <a:chExt cx="2100544" cy="198828"/>
            </a:xfrm>
          </p:grpSpPr>
          <p:sp>
            <p:nvSpPr>
              <p:cNvPr id="281" name="TextBox 280"/>
              <p:cNvSpPr txBox="1"/>
              <p:nvPr/>
            </p:nvSpPr>
            <p:spPr>
              <a:xfrm>
                <a:off x="1814152" y="3086208"/>
                <a:ext cx="712841" cy="196960"/>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r>
                  <a:rPr lang="en-US" sz="1100" b="1" dirty="0"/>
                  <a:t>Customer</a:t>
                </a:r>
                <a:endParaRPr lang="en-US" sz="1400" b="1" dirty="0"/>
              </a:p>
            </p:txBody>
          </p:sp>
          <p:sp>
            <p:nvSpPr>
              <p:cNvPr id="282" name="TextBox 281"/>
              <p:cNvSpPr txBox="1"/>
              <p:nvPr/>
            </p:nvSpPr>
            <p:spPr>
              <a:xfrm>
                <a:off x="2998799" y="3088076"/>
                <a:ext cx="915897" cy="196960"/>
              </a:xfrm>
              <a:prstGeom prst="rect">
                <a:avLst/>
              </a:prstGeom>
              <a:solidFill>
                <a:schemeClr val="accent4">
                  <a:lumMod val="20000"/>
                  <a:lumOff val="80000"/>
                </a:schemeClr>
              </a:solidFill>
              <a:scene3d>
                <a:camera prst="orthographicFront"/>
                <a:lightRig rig="threePt" dir="t"/>
              </a:scene3d>
              <a:sp3d>
                <a:bevelT/>
                <a:bevelB/>
              </a:sp3d>
            </p:spPr>
            <p:txBody>
              <a:bodyPr wrap="square" rtlCol="0">
                <a:spAutoFit/>
              </a:bodyPr>
              <a:lstStyle/>
              <a:p>
                <a:r>
                  <a:rPr lang="en-US" sz="1100" b="1" dirty="0"/>
                  <a:t>TPM Approval</a:t>
                </a:r>
              </a:p>
            </p:txBody>
          </p:sp>
          <p:cxnSp>
            <p:nvCxnSpPr>
              <p:cNvPr id="283" name="Straight Arrow Connector 282"/>
              <p:cNvCxnSpPr>
                <a:stCxn id="281" idx="3"/>
                <a:endCxn id="282" idx="1"/>
              </p:cNvCxnSpPr>
              <p:nvPr/>
            </p:nvCxnSpPr>
            <p:spPr>
              <a:xfrm>
                <a:off x="2526993" y="3184688"/>
                <a:ext cx="471806" cy="1868"/>
              </a:xfrm>
              <a:prstGeom prst="straightConnector1">
                <a:avLst/>
              </a:prstGeom>
              <a:ln w="2540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sp>
        <p:nvSpPr>
          <p:cNvPr id="289" name="TextBox 288"/>
          <p:cNvSpPr txBox="1"/>
          <p:nvPr/>
        </p:nvSpPr>
        <p:spPr>
          <a:xfrm>
            <a:off x="6071963" y="2667147"/>
            <a:ext cx="2472979" cy="369332"/>
          </a:xfrm>
          <a:prstGeom prst="rect">
            <a:avLst/>
          </a:prstGeom>
          <a:solidFill>
            <a:srgbClr val="FFFF99"/>
          </a:solidFill>
        </p:spPr>
        <p:txBody>
          <a:bodyPr wrap="square" rtlCol="0">
            <a:spAutoFit/>
          </a:bodyPr>
          <a:lstStyle/>
          <a:p>
            <a:pPr algn="ctr"/>
            <a:r>
              <a:rPr lang="en-US" sz="900" i="1" dirty="0" smtClean="0">
                <a:solidFill>
                  <a:srgbClr val="1010CF"/>
                </a:solidFill>
              </a:rPr>
              <a:t>Sponsoring PM Signs Technical Determination Letter on Program Letter Head – (per CCoE PCO)</a:t>
            </a:r>
            <a:endParaRPr lang="en-US" sz="900" i="1" dirty="0">
              <a:solidFill>
                <a:srgbClr val="1010CF"/>
              </a:solidFill>
            </a:endParaRPr>
          </a:p>
        </p:txBody>
      </p:sp>
      <p:sp>
        <p:nvSpPr>
          <p:cNvPr id="302" name="TextBox 301"/>
          <p:cNvSpPr txBox="1"/>
          <p:nvPr/>
        </p:nvSpPr>
        <p:spPr>
          <a:xfrm>
            <a:off x="7306023" y="4043027"/>
            <a:ext cx="2094529" cy="230832"/>
          </a:xfrm>
          <a:prstGeom prst="rect">
            <a:avLst/>
          </a:prstGeom>
          <a:noFill/>
        </p:spPr>
        <p:txBody>
          <a:bodyPr wrap="square" rtlCol="0">
            <a:spAutoFit/>
          </a:bodyPr>
          <a:lstStyle/>
          <a:p>
            <a:pPr algn="ctr"/>
            <a:r>
              <a:rPr lang="en-US" sz="900" dirty="0"/>
              <a:t>Q&amp;Q / Tech Eval. Sent out to TPOC</a:t>
            </a:r>
          </a:p>
        </p:txBody>
      </p:sp>
      <p:sp>
        <p:nvSpPr>
          <p:cNvPr id="303" name="TextBox 302"/>
          <p:cNvSpPr txBox="1"/>
          <p:nvPr/>
        </p:nvSpPr>
        <p:spPr>
          <a:xfrm>
            <a:off x="7448738" y="4332948"/>
            <a:ext cx="1714912" cy="230832"/>
          </a:xfrm>
          <a:prstGeom prst="rect">
            <a:avLst/>
          </a:prstGeom>
          <a:noFill/>
        </p:spPr>
        <p:txBody>
          <a:bodyPr wrap="square" rtlCol="0">
            <a:spAutoFit/>
          </a:bodyPr>
          <a:lstStyle/>
          <a:p>
            <a:pPr algn="ctr"/>
            <a:r>
              <a:rPr lang="en-US" sz="900" dirty="0"/>
              <a:t>Q&amp;Q / Tech Eval. Returned</a:t>
            </a:r>
          </a:p>
        </p:txBody>
      </p:sp>
      <p:sp>
        <p:nvSpPr>
          <p:cNvPr id="304" name="TextBox 303"/>
          <p:cNvSpPr txBox="1"/>
          <p:nvPr/>
        </p:nvSpPr>
        <p:spPr>
          <a:xfrm>
            <a:off x="6386228" y="3940607"/>
            <a:ext cx="752129" cy="261610"/>
          </a:xfrm>
          <a:prstGeom prst="rect">
            <a:avLst/>
          </a:prstGeom>
          <a:noFill/>
        </p:spPr>
        <p:txBody>
          <a:bodyPr wrap="none" rtlCol="0">
            <a:spAutoFit/>
          </a:bodyPr>
          <a:lstStyle/>
          <a:p>
            <a:r>
              <a:rPr lang="en-US" sz="1100" b="1" dirty="0"/>
              <a:t>Customer</a:t>
            </a:r>
            <a:endParaRPr lang="en-US" sz="1400" b="1" dirty="0"/>
          </a:p>
        </p:txBody>
      </p:sp>
      <p:sp>
        <p:nvSpPr>
          <p:cNvPr id="261" name="Rectangle 260"/>
          <p:cNvSpPr/>
          <p:nvPr/>
        </p:nvSpPr>
        <p:spPr>
          <a:xfrm>
            <a:off x="3616565" y="1064161"/>
            <a:ext cx="5003943" cy="1267218"/>
          </a:xfrm>
          <a:prstGeom prst="rect">
            <a:avLst/>
          </a:prstGeom>
          <a:solidFill>
            <a:schemeClr val="bg1">
              <a:lumMod val="85000"/>
            </a:schemeClr>
          </a:solidFill>
          <a:ln>
            <a:solidFill>
              <a:schemeClr val="accent1">
                <a:lumMod val="40000"/>
                <a:lumOff val="60000"/>
              </a:schemeClr>
            </a:solid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62" name="Group 261"/>
          <p:cNvGrpSpPr/>
          <p:nvPr/>
        </p:nvGrpSpPr>
        <p:grpSpPr>
          <a:xfrm>
            <a:off x="3672961" y="1307712"/>
            <a:ext cx="2590775" cy="821230"/>
            <a:chOff x="1371723" y="1446538"/>
            <a:chExt cx="2521165" cy="821230"/>
          </a:xfrm>
        </p:grpSpPr>
        <p:sp>
          <p:nvSpPr>
            <p:cNvPr id="263" name="TextBox 262"/>
            <p:cNvSpPr txBox="1"/>
            <p:nvPr/>
          </p:nvSpPr>
          <p:spPr>
            <a:xfrm>
              <a:off x="1371723" y="1446538"/>
              <a:ext cx="2521165" cy="253916"/>
            </a:xfrm>
            <a:prstGeom prst="rect">
              <a:avLst/>
            </a:prstGeom>
            <a:noFill/>
          </p:spPr>
          <p:txBody>
            <a:bodyPr wrap="none" rtlCol="0">
              <a:spAutoFit/>
            </a:bodyPr>
            <a:lstStyle/>
            <a:p>
              <a:pPr algn="ctr"/>
              <a:r>
                <a:rPr lang="en-US" sz="1050" b="1" dirty="0">
                  <a:solidFill>
                    <a:srgbClr val="0066FF"/>
                  </a:solidFill>
                </a:rPr>
                <a:t>Package Collection, Correction, Finalization</a:t>
              </a:r>
            </a:p>
          </p:txBody>
        </p:sp>
        <p:grpSp>
          <p:nvGrpSpPr>
            <p:cNvPr id="264" name="Group 263"/>
            <p:cNvGrpSpPr/>
            <p:nvPr/>
          </p:nvGrpSpPr>
          <p:grpSpPr>
            <a:xfrm>
              <a:off x="1523322" y="1677045"/>
              <a:ext cx="2262866" cy="590723"/>
              <a:chOff x="1523322" y="1677045"/>
              <a:chExt cx="2262866" cy="590723"/>
            </a:xfrm>
          </p:grpSpPr>
          <p:sp>
            <p:nvSpPr>
              <p:cNvPr id="265" name="Rectangle 264"/>
              <p:cNvSpPr/>
              <p:nvPr/>
            </p:nvSpPr>
            <p:spPr>
              <a:xfrm>
                <a:off x="1523322" y="1677045"/>
                <a:ext cx="2262866" cy="590723"/>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t>
                </a:r>
              </a:p>
            </p:txBody>
          </p:sp>
          <p:sp>
            <p:nvSpPr>
              <p:cNvPr id="266" name="TextBox 265"/>
              <p:cNvSpPr txBox="1"/>
              <p:nvPr/>
            </p:nvSpPr>
            <p:spPr>
              <a:xfrm>
                <a:off x="3052823" y="1781456"/>
                <a:ext cx="718466" cy="430887"/>
              </a:xfrm>
              <a:prstGeom prst="rect">
                <a:avLst/>
              </a:prstGeom>
              <a:noFill/>
            </p:spPr>
            <p:txBody>
              <a:bodyPr wrap="none" rtlCol="0">
                <a:spAutoFit/>
              </a:bodyPr>
              <a:lstStyle/>
              <a:p>
                <a:r>
                  <a:rPr lang="en-US" sz="1100" dirty="0"/>
                  <a:t>Finalized </a:t>
                </a:r>
              </a:p>
              <a:p>
                <a:r>
                  <a:rPr lang="en-US" sz="1100" dirty="0"/>
                  <a:t>package</a:t>
                </a:r>
              </a:p>
            </p:txBody>
          </p:sp>
          <p:cxnSp>
            <p:nvCxnSpPr>
              <p:cNvPr id="269" name="Curved Connector 268"/>
              <p:cNvCxnSpPr/>
              <p:nvPr/>
            </p:nvCxnSpPr>
            <p:spPr>
              <a:xfrm rot="10140000">
                <a:off x="1816400" y="1934033"/>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2773866" y="1979695"/>
                <a:ext cx="307353" cy="127664"/>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1523322" y="1677045"/>
                <a:ext cx="740908" cy="261610"/>
              </a:xfrm>
              <a:prstGeom prst="rect">
                <a:avLst/>
              </a:prstGeom>
              <a:solidFill>
                <a:schemeClr val="accent6">
                  <a:lumMod val="60000"/>
                  <a:lumOff val="40000"/>
                </a:schemeClr>
              </a:solidFill>
              <a:scene3d>
                <a:camera prst="orthographicFront"/>
                <a:lightRig rig="threePt" dir="t"/>
              </a:scene3d>
              <a:sp3d>
                <a:bevelT/>
                <a:bevelB/>
              </a:sp3d>
            </p:spPr>
            <p:txBody>
              <a:bodyPr wrap="none" rtlCol="0">
                <a:spAutoFit/>
              </a:bodyPr>
              <a:lstStyle/>
              <a:p>
                <a:r>
                  <a:rPr lang="en-US" sz="1100" b="1" dirty="0"/>
                  <a:t>Customer</a:t>
                </a:r>
                <a:endParaRPr lang="en-US" sz="1400" b="1" dirty="0"/>
              </a:p>
            </p:txBody>
          </p:sp>
          <p:sp>
            <p:nvSpPr>
              <p:cNvPr id="268" name="TextBox 267"/>
              <p:cNvSpPr txBox="1"/>
              <p:nvPr/>
            </p:nvSpPr>
            <p:spPr>
              <a:xfrm>
                <a:off x="2016210" y="1998742"/>
                <a:ext cx="82395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cxnSp>
            <p:nvCxnSpPr>
              <p:cNvPr id="270" name="Curved Connector 269"/>
              <p:cNvCxnSpPr/>
              <p:nvPr/>
            </p:nvCxnSpPr>
            <p:spPr>
              <a:xfrm rot="20640000">
                <a:off x="2259386" y="1842675"/>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2" name="Rectangle 271"/>
          <p:cNvSpPr/>
          <p:nvPr/>
        </p:nvSpPr>
        <p:spPr>
          <a:xfrm>
            <a:off x="7155016" y="1507014"/>
            <a:ext cx="967318" cy="744865"/>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3" name="TextBox 272"/>
          <p:cNvSpPr txBox="1"/>
          <p:nvPr/>
        </p:nvSpPr>
        <p:spPr>
          <a:xfrm>
            <a:off x="7139155" y="1752630"/>
            <a:ext cx="1040670" cy="507831"/>
          </a:xfrm>
          <a:prstGeom prst="rect">
            <a:avLst/>
          </a:prstGeom>
          <a:noFill/>
          <a:scene3d>
            <a:camera prst="orthographicFront"/>
            <a:lightRig rig="threePt" dir="t"/>
          </a:scene3d>
          <a:sp3d>
            <a:bevelT/>
            <a:bevelB/>
          </a:sp3d>
        </p:spPr>
        <p:txBody>
          <a:bodyPr wrap="none" rtlCol="0">
            <a:spAutoFit/>
          </a:bodyPr>
          <a:lstStyle/>
          <a:p>
            <a:pPr algn="ctr"/>
            <a:r>
              <a:rPr lang="en-US" sz="900" i="1" dirty="0">
                <a:solidFill>
                  <a:srgbClr val="0000CC"/>
                </a:solidFill>
              </a:rPr>
              <a:t>Contract Forms:</a:t>
            </a:r>
          </a:p>
          <a:p>
            <a:pPr algn="ctr"/>
            <a:r>
              <a:rPr lang="en-US" sz="900" i="1" dirty="0">
                <a:solidFill>
                  <a:srgbClr val="0000CC"/>
                </a:solidFill>
              </a:rPr>
              <a:t>SOW, CDRLs, </a:t>
            </a:r>
            <a:r>
              <a:rPr lang="en-US" sz="900" i="1" dirty="0" smtClean="0">
                <a:solidFill>
                  <a:srgbClr val="0000CC"/>
                </a:solidFill>
              </a:rPr>
              <a:t>TDL</a:t>
            </a:r>
            <a:r>
              <a:rPr lang="en-US" sz="900" i="1" dirty="0">
                <a:solidFill>
                  <a:srgbClr val="0000CC"/>
                </a:solidFill>
              </a:rPr>
              <a:t>, </a:t>
            </a:r>
          </a:p>
          <a:p>
            <a:pPr algn="ctr"/>
            <a:r>
              <a:rPr lang="en-US" sz="900" i="1" dirty="0">
                <a:solidFill>
                  <a:srgbClr val="0000CC"/>
                </a:solidFill>
              </a:rPr>
              <a:t>Funding, etc.</a:t>
            </a:r>
            <a:endParaRPr lang="en-US" sz="1050" i="1" dirty="0">
              <a:solidFill>
                <a:srgbClr val="0000CC"/>
              </a:solidFill>
            </a:endParaRPr>
          </a:p>
        </p:txBody>
      </p:sp>
      <p:sp>
        <p:nvSpPr>
          <p:cNvPr id="274" name="Rectangle 273"/>
          <p:cNvSpPr/>
          <p:nvPr/>
        </p:nvSpPr>
        <p:spPr>
          <a:xfrm>
            <a:off x="7049024" y="1283523"/>
            <a:ext cx="1196161" cy="253916"/>
          </a:xfrm>
          <a:prstGeom prst="rect">
            <a:avLst/>
          </a:prstGeom>
        </p:spPr>
        <p:txBody>
          <a:bodyPr wrap="none">
            <a:spAutoFit/>
          </a:bodyPr>
          <a:lstStyle/>
          <a:p>
            <a:pPr algn="ctr"/>
            <a:r>
              <a:rPr lang="en-US" sz="1050" b="1" dirty="0">
                <a:solidFill>
                  <a:srgbClr val="0070C0"/>
                </a:solidFill>
              </a:rPr>
              <a:t>Quality Assurance</a:t>
            </a:r>
          </a:p>
        </p:txBody>
      </p:sp>
      <p:sp>
        <p:nvSpPr>
          <p:cNvPr id="275" name="Rectangle 274"/>
          <p:cNvSpPr/>
          <p:nvPr/>
        </p:nvSpPr>
        <p:spPr>
          <a:xfrm>
            <a:off x="8382642" y="1571452"/>
            <a:ext cx="1112805" cy="261610"/>
          </a:xfrm>
          <a:prstGeom prst="rect">
            <a:avLst/>
          </a:prstGeom>
        </p:spPr>
        <p:txBody>
          <a:bodyPr wrap="none">
            <a:spAutoFit/>
          </a:bodyPr>
          <a:lstStyle/>
          <a:p>
            <a:pPr algn="ctr"/>
            <a:r>
              <a:rPr lang="en-US" sz="1100" b="1" dirty="0" smtClean="0"/>
              <a:t>Submit Package</a:t>
            </a:r>
            <a:endParaRPr lang="en-US" sz="1100" b="1" dirty="0"/>
          </a:p>
        </p:txBody>
      </p:sp>
      <p:cxnSp>
        <p:nvCxnSpPr>
          <p:cNvPr id="276" name="Straight Arrow Connector 275"/>
          <p:cNvCxnSpPr/>
          <p:nvPr/>
        </p:nvCxnSpPr>
        <p:spPr>
          <a:xfrm flipV="1">
            <a:off x="6146404" y="1786600"/>
            <a:ext cx="979331" cy="5898"/>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7231905" y="1522917"/>
            <a:ext cx="84670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sp>
        <p:nvSpPr>
          <p:cNvPr id="307" name="TextBox 306"/>
          <p:cNvSpPr txBox="1"/>
          <p:nvPr/>
        </p:nvSpPr>
        <p:spPr>
          <a:xfrm>
            <a:off x="3616565" y="1068361"/>
            <a:ext cx="5003943" cy="261610"/>
          </a:xfrm>
          <a:prstGeom prst="rect">
            <a:avLst/>
          </a:prstGeom>
          <a:noFill/>
        </p:spPr>
        <p:txBody>
          <a:bodyPr wrap="square" rtlCol="0">
            <a:spAutoFit/>
          </a:bodyPr>
          <a:lstStyle/>
          <a:p>
            <a:pPr algn="ctr"/>
            <a:r>
              <a:rPr lang="en-US" sz="1100" b="1" dirty="0">
                <a:solidFill>
                  <a:srgbClr val="FF0000"/>
                </a:solidFill>
              </a:rPr>
              <a:t>GOAL: Submission within 30 days of Receipt of Complete Package (Including $)</a:t>
            </a:r>
          </a:p>
        </p:txBody>
      </p:sp>
      <p:grpSp>
        <p:nvGrpSpPr>
          <p:cNvPr id="3" name="Group 2"/>
          <p:cNvGrpSpPr/>
          <p:nvPr/>
        </p:nvGrpSpPr>
        <p:grpSpPr>
          <a:xfrm>
            <a:off x="7352908" y="5107204"/>
            <a:ext cx="1430482" cy="558303"/>
            <a:chOff x="4445117" y="5423583"/>
            <a:chExt cx="1893398" cy="647361"/>
          </a:xfrm>
          <a:solidFill>
            <a:srgbClr val="58EA36"/>
          </a:solidFill>
        </p:grpSpPr>
        <p:sp>
          <p:nvSpPr>
            <p:cNvPr id="320" name="Up Ribbon 319"/>
            <p:cNvSpPr/>
            <p:nvPr/>
          </p:nvSpPr>
          <p:spPr>
            <a:xfrm>
              <a:off x="4445117" y="5423583"/>
              <a:ext cx="1893398" cy="647361"/>
            </a:xfrm>
            <a:prstGeom prst="ribbon2">
              <a:avLst/>
            </a:prstGeom>
            <a:grpFill/>
            <a:ln>
              <a:solidFill>
                <a:srgbClr val="0000FF"/>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3266"/>
              <a:endParaRPr lang="en-US" sz="900" b="1" dirty="0">
                <a:solidFill>
                  <a:prstClr val="white"/>
                </a:solidFill>
                <a:latin typeface="Arial Narrow" panose="020B0606020202030204" pitchFamily="34" charset="0"/>
              </a:endParaRPr>
            </a:p>
          </p:txBody>
        </p:sp>
        <p:sp>
          <p:nvSpPr>
            <p:cNvPr id="321" name="TextBox 320"/>
            <p:cNvSpPr txBox="1"/>
            <p:nvPr/>
          </p:nvSpPr>
          <p:spPr>
            <a:xfrm>
              <a:off x="4886952" y="5558042"/>
              <a:ext cx="1012599" cy="392479"/>
            </a:xfrm>
            <a:prstGeom prst="rect">
              <a:avLst/>
            </a:prstGeom>
            <a:noFill/>
            <a:scene3d>
              <a:camera prst="orthographicFront"/>
              <a:lightRig rig="threePt" dir="t"/>
            </a:scene3d>
            <a:sp3d prstMaterial="dkEdge">
              <a:bevelT/>
              <a:bevelB/>
            </a:sp3d>
          </p:spPr>
          <p:txBody>
            <a:bodyPr wrap="square" rtlCol="0">
              <a:spAutoFit/>
            </a:bodyPr>
            <a:lstStyle/>
            <a:p>
              <a:pPr algn="ctr"/>
              <a:r>
                <a:rPr lang="en-US" sz="1200" b="1" dirty="0"/>
                <a:t>AWARD</a:t>
              </a:r>
              <a:endParaRPr lang="en-US" sz="1600" b="1" dirty="0"/>
            </a:p>
          </p:txBody>
        </p:sp>
      </p:grpSp>
      <p:grpSp>
        <p:nvGrpSpPr>
          <p:cNvPr id="5" name="Group 4"/>
          <p:cNvGrpSpPr/>
          <p:nvPr/>
        </p:nvGrpSpPr>
        <p:grpSpPr>
          <a:xfrm>
            <a:off x="9417943" y="1056870"/>
            <a:ext cx="1729141" cy="4731457"/>
            <a:chOff x="8771678" y="1056870"/>
            <a:chExt cx="1729141" cy="4731457"/>
          </a:xfrm>
          <a:solidFill>
            <a:schemeClr val="bg1">
              <a:lumMod val="85000"/>
            </a:schemeClr>
          </a:solidFill>
        </p:grpSpPr>
        <p:sp>
          <p:nvSpPr>
            <p:cNvPr id="246" name="Rectangle 245"/>
            <p:cNvSpPr/>
            <p:nvPr/>
          </p:nvSpPr>
          <p:spPr>
            <a:xfrm>
              <a:off x="8771678" y="1064972"/>
              <a:ext cx="1724823" cy="4723355"/>
            </a:xfrm>
            <a:prstGeom prst="rect">
              <a:avLst/>
            </a:prstGeom>
            <a:grpFill/>
            <a:ln>
              <a:solidFill>
                <a:schemeClr val="accent1">
                  <a:lumMod val="40000"/>
                  <a:lumOff val="6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cxnSp>
          <p:nvCxnSpPr>
            <p:cNvPr id="247" name="Straight Arrow Connector 246"/>
            <p:cNvCxnSpPr>
              <a:stCxn id="292" idx="2"/>
            </p:cNvCxnSpPr>
            <p:nvPr/>
          </p:nvCxnSpPr>
          <p:spPr>
            <a:xfrm flipH="1">
              <a:off x="9330893" y="1836318"/>
              <a:ext cx="2503" cy="3814973"/>
            </a:xfrm>
            <a:prstGeom prst="straightConnector1">
              <a:avLst/>
            </a:prstGeom>
            <a:grpFill/>
            <a:ln w="38100">
              <a:solidFill>
                <a:srgbClr val="0066FF"/>
              </a:solidFill>
              <a:tailEnd type="triangle"/>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a:off x="9060647" y="1478122"/>
              <a:ext cx="548249" cy="462755"/>
              <a:chOff x="6705589" y="1413657"/>
              <a:chExt cx="1515996" cy="462755"/>
            </a:xfrm>
            <a:grpFill/>
          </p:grpSpPr>
          <p:sp>
            <p:nvSpPr>
              <p:cNvPr id="291" name="Rectangle 29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92" name="TextBox 291"/>
              <p:cNvSpPr txBox="1"/>
              <p:nvPr/>
            </p:nvSpPr>
            <p:spPr>
              <a:xfrm>
                <a:off x="6925215" y="1510243"/>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293" name="Rectangle 292"/>
            <p:cNvSpPr/>
            <p:nvPr/>
          </p:nvSpPr>
          <p:spPr>
            <a:xfrm>
              <a:off x="8912570" y="2102837"/>
              <a:ext cx="1451083"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Assigned to Package</a:t>
              </a:r>
            </a:p>
            <a:p>
              <a:pPr algn="ctr"/>
              <a:r>
                <a:rPr lang="en-US" sz="900" i="1" dirty="0">
                  <a:solidFill>
                    <a:srgbClr val="0000CC"/>
                  </a:solidFill>
                </a:rPr>
                <a:t>Initial Review</a:t>
              </a:r>
            </a:p>
          </p:txBody>
        </p:sp>
        <p:sp>
          <p:nvSpPr>
            <p:cNvPr id="294" name="Rectangle 293"/>
            <p:cNvSpPr/>
            <p:nvPr/>
          </p:nvSpPr>
          <p:spPr>
            <a:xfrm>
              <a:off x="8936946" y="3348173"/>
              <a:ext cx="142670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Sends Draft RFP to SBC</a:t>
              </a:r>
            </a:p>
            <a:p>
              <a:pPr algn="ctr"/>
              <a:r>
                <a:rPr lang="en-US" sz="900" i="1" dirty="0">
                  <a:solidFill>
                    <a:srgbClr val="0000CC"/>
                  </a:solidFill>
                </a:rPr>
                <a:t>CS Receives Proposal</a:t>
              </a:r>
            </a:p>
          </p:txBody>
        </p:sp>
        <p:sp>
          <p:nvSpPr>
            <p:cNvPr id="295" name="Rectangle 294"/>
            <p:cNvSpPr/>
            <p:nvPr/>
          </p:nvSpPr>
          <p:spPr>
            <a:xfrm>
              <a:off x="8959806" y="4607528"/>
              <a:ext cx="140384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Finalizes Package</a:t>
              </a:r>
            </a:p>
            <a:p>
              <a:pPr algn="ctr"/>
              <a:r>
                <a:rPr lang="en-US" sz="900" i="1" dirty="0">
                  <a:solidFill>
                    <a:srgbClr val="0000CC"/>
                  </a:solidFill>
                </a:rPr>
                <a:t>CS Submits Award</a:t>
              </a:r>
            </a:p>
          </p:txBody>
        </p:sp>
        <p:sp>
          <p:nvSpPr>
            <p:cNvPr id="308" name="TextBox 307"/>
            <p:cNvSpPr txBox="1"/>
            <p:nvPr/>
          </p:nvSpPr>
          <p:spPr>
            <a:xfrm>
              <a:off x="8812536" y="1056870"/>
              <a:ext cx="1688283" cy="400110"/>
            </a:xfrm>
            <a:prstGeom prst="rect">
              <a:avLst/>
            </a:prstGeom>
            <a:grpFill/>
            <a:scene3d>
              <a:camera prst="orthographicFront"/>
              <a:lightRig rig="threePt" dir="t"/>
            </a:scene3d>
            <a:sp3d>
              <a:bevelT/>
              <a:bevelB/>
            </a:sp3d>
          </p:spPr>
          <p:txBody>
            <a:bodyPr wrap="none" rtlCol="0">
              <a:spAutoFit/>
            </a:bodyPr>
            <a:lstStyle/>
            <a:p>
              <a:pPr algn="ctr"/>
              <a:r>
                <a:rPr lang="en-US" sz="1000" b="1" dirty="0">
                  <a:solidFill>
                    <a:srgbClr val="FF0000"/>
                  </a:solidFill>
                </a:rPr>
                <a:t>* GOAL: Award 90-120 days </a:t>
              </a:r>
            </a:p>
            <a:p>
              <a:pPr algn="ctr"/>
              <a:r>
                <a:rPr lang="en-US" sz="1000" b="1" dirty="0">
                  <a:solidFill>
                    <a:srgbClr val="FF0000"/>
                  </a:solidFill>
                </a:rPr>
                <a:t>after submission to LKE</a:t>
              </a:r>
            </a:p>
          </p:txBody>
        </p:sp>
        <p:grpSp>
          <p:nvGrpSpPr>
            <p:cNvPr id="310" name="Group 309"/>
            <p:cNvGrpSpPr/>
            <p:nvPr/>
          </p:nvGrpSpPr>
          <p:grpSpPr>
            <a:xfrm>
              <a:off x="9060647" y="2669152"/>
              <a:ext cx="548249" cy="462755"/>
              <a:chOff x="6705589" y="1413657"/>
              <a:chExt cx="1515996" cy="462755"/>
            </a:xfrm>
            <a:grpFill/>
          </p:grpSpPr>
          <p:sp>
            <p:nvSpPr>
              <p:cNvPr id="311" name="Rectangle 31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2" name="TextBox 311"/>
              <p:cNvSpPr txBox="1"/>
              <p:nvPr/>
            </p:nvSpPr>
            <p:spPr>
              <a:xfrm>
                <a:off x="6925215" y="1519670"/>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3" name="Group 312"/>
            <p:cNvGrpSpPr/>
            <p:nvPr/>
          </p:nvGrpSpPr>
          <p:grpSpPr>
            <a:xfrm>
              <a:off x="9060647" y="3973217"/>
              <a:ext cx="548249" cy="510901"/>
              <a:chOff x="6705589" y="1413657"/>
              <a:chExt cx="1515996" cy="462755"/>
            </a:xfrm>
            <a:grpFill/>
          </p:grpSpPr>
          <p:sp>
            <p:nvSpPr>
              <p:cNvPr id="314" name="Rectangle 313"/>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5" name="TextBox 314"/>
              <p:cNvSpPr txBox="1"/>
              <p:nvPr/>
            </p:nvSpPr>
            <p:spPr>
              <a:xfrm>
                <a:off x="6925215" y="1534083"/>
                <a:ext cx="1069132" cy="236957"/>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6" name="Group 315"/>
            <p:cNvGrpSpPr/>
            <p:nvPr/>
          </p:nvGrpSpPr>
          <p:grpSpPr>
            <a:xfrm>
              <a:off x="9056839" y="5192263"/>
              <a:ext cx="552054" cy="462755"/>
              <a:chOff x="6705589" y="1413657"/>
              <a:chExt cx="1515996" cy="462755"/>
            </a:xfrm>
            <a:grpFill/>
          </p:grpSpPr>
          <p:sp>
            <p:nvSpPr>
              <p:cNvPr id="317" name="Rectangle 316"/>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8" name="TextBox 317"/>
              <p:cNvSpPr txBox="1"/>
              <p:nvPr/>
            </p:nvSpPr>
            <p:spPr>
              <a:xfrm>
                <a:off x="6928899" y="1519670"/>
                <a:ext cx="1061766"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322" name="TextBox 321"/>
            <p:cNvSpPr txBox="1"/>
            <p:nvPr/>
          </p:nvSpPr>
          <p:spPr>
            <a:xfrm>
              <a:off x="9857771" y="2466705"/>
              <a:ext cx="500458" cy="253916"/>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3" name="TextBox 322"/>
            <p:cNvSpPr txBox="1"/>
            <p:nvPr/>
          </p:nvSpPr>
          <p:spPr>
            <a:xfrm>
              <a:off x="9848348" y="3717496"/>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4" name="TextBox 323"/>
            <p:cNvSpPr txBox="1"/>
            <p:nvPr/>
          </p:nvSpPr>
          <p:spPr>
            <a:xfrm>
              <a:off x="9848346" y="4957594"/>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grpSp>
      <p:sp>
        <p:nvSpPr>
          <p:cNvPr id="301" name="Rectangle 300"/>
          <p:cNvSpPr/>
          <p:nvPr/>
        </p:nvSpPr>
        <p:spPr>
          <a:xfrm>
            <a:off x="7831833" y="3352125"/>
            <a:ext cx="549587" cy="412495"/>
          </a:xfrm>
          <a:prstGeom prst="rect">
            <a:avLst/>
          </a:prstGeom>
          <a:solidFill>
            <a:schemeClr val="accent2">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6" name="TextBox 295"/>
          <p:cNvSpPr txBox="1"/>
          <p:nvPr/>
        </p:nvSpPr>
        <p:spPr>
          <a:xfrm>
            <a:off x="7898258" y="3405970"/>
            <a:ext cx="416736" cy="264018"/>
          </a:xfrm>
          <a:prstGeom prst="rect">
            <a:avLst/>
          </a:prstGeom>
          <a:noFill/>
        </p:spPr>
        <p:txBody>
          <a:bodyPr wrap="square" rtlCol="0">
            <a:spAutoFit/>
          </a:bodyPr>
          <a:lstStyle/>
          <a:p>
            <a:pPr algn="ctr"/>
            <a:r>
              <a:rPr lang="en-US" sz="1100" b="1" dirty="0"/>
              <a:t>SBC</a:t>
            </a:r>
            <a:endParaRPr lang="en-US" sz="1400" b="1" dirty="0"/>
          </a:p>
        </p:txBody>
      </p:sp>
      <p:cxnSp>
        <p:nvCxnSpPr>
          <p:cNvPr id="297" name="Elbow Connector 296"/>
          <p:cNvCxnSpPr>
            <a:stCxn id="254" idx="3"/>
            <a:endCxn id="267" idx="1"/>
          </p:cNvCxnSpPr>
          <p:nvPr/>
        </p:nvCxnSpPr>
        <p:spPr>
          <a:xfrm flipV="1">
            <a:off x="2908604" y="1669024"/>
            <a:ext cx="920142" cy="968775"/>
          </a:xfrm>
          <a:prstGeom prst="bentConnector3">
            <a:avLst>
              <a:gd name="adj1" fmla="val 50000"/>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flipH="1">
            <a:off x="8386234" y="3478845"/>
            <a:ext cx="1172602" cy="10075"/>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8105190" y="1793151"/>
            <a:ext cx="1596468" cy="2576"/>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67221" y="4530014"/>
            <a:ext cx="2336044" cy="1482457"/>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defTabSz="343266">
              <a:spcAft>
                <a:spcPts val="450"/>
              </a:spcAft>
              <a:defRPr sz="1100" b="1" u="sng">
                <a:solidFill>
                  <a:prstClr val="black"/>
                </a:solidFill>
                <a:ea typeface="Cambria" panose="02040503050406030204" pitchFamily="18" charset="0"/>
              </a:defRPr>
            </a:lvl1pPr>
          </a:lstStyle>
          <a:p>
            <a:r>
              <a:rPr lang="en-US" sz="1200" b="0" u="none" dirty="0" smtClean="0">
                <a:solidFill>
                  <a:srgbClr val="C00000"/>
                </a:solidFill>
              </a:rPr>
              <a:t>*</a:t>
            </a:r>
            <a:r>
              <a:rPr lang="en-US" sz="1000" b="0" u="none" dirty="0" smtClean="0">
                <a:solidFill>
                  <a:srgbClr val="C00000"/>
                </a:solidFill>
              </a:rPr>
              <a:t> Contracting </a:t>
            </a:r>
            <a:r>
              <a:rPr lang="en-US" sz="1000" b="0" u="none" dirty="0">
                <a:solidFill>
                  <a:srgbClr val="C00000"/>
                </a:solidFill>
              </a:rPr>
              <a:t>Award Goal is based on the contracting specialist in receipt of the complete Phase III contracts package.  </a:t>
            </a:r>
          </a:p>
          <a:p>
            <a:pPr marL="171450" indent="-171450">
              <a:buFont typeface="Wingdings" panose="05000000000000000000" pitchFamily="2" charset="2"/>
              <a:buChar char="v"/>
            </a:pPr>
            <a:r>
              <a:rPr lang="en-US" sz="1000" b="0" u="none" dirty="0">
                <a:solidFill>
                  <a:srgbClr val="C00000"/>
                </a:solidFill>
              </a:rPr>
              <a:t>Initial BOA set-up and 1st DO usually takes an estimated 120 days to award.</a:t>
            </a:r>
          </a:p>
          <a:p>
            <a:pPr marL="171450" indent="-171450">
              <a:buFont typeface="Wingdings" panose="05000000000000000000" pitchFamily="2" charset="2"/>
              <a:buChar char="v"/>
            </a:pPr>
            <a:r>
              <a:rPr lang="en-US" sz="1000" b="0" u="none" dirty="0">
                <a:solidFill>
                  <a:srgbClr val="C00000"/>
                </a:solidFill>
              </a:rPr>
              <a:t>Follow-on DO’s are averaging 90 days to award.</a:t>
            </a:r>
          </a:p>
        </p:txBody>
      </p:sp>
      <p:cxnSp>
        <p:nvCxnSpPr>
          <p:cNvPr id="300" name="Straight Arrow Connector 299"/>
          <p:cNvCxnSpPr>
            <a:stCxn id="317" idx="1"/>
          </p:cNvCxnSpPr>
          <p:nvPr/>
        </p:nvCxnSpPr>
        <p:spPr>
          <a:xfrm flipH="1" flipV="1">
            <a:off x="8664032" y="5423640"/>
            <a:ext cx="1039072" cy="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H="1">
            <a:off x="7127900" y="4040321"/>
            <a:ext cx="2573758" cy="255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9" name="Elbow Connector 308"/>
          <p:cNvCxnSpPr>
            <a:stCxn id="305" idx="2"/>
          </p:cNvCxnSpPr>
          <p:nvPr/>
        </p:nvCxnSpPr>
        <p:spPr>
          <a:xfrm rot="16200000" flipH="1">
            <a:off x="8204760" y="2839082"/>
            <a:ext cx="56669" cy="2937127"/>
          </a:xfrm>
          <a:prstGeom prst="bentConnector2">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8386234" y="3620157"/>
            <a:ext cx="1170420" cy="5480"/>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95321" y="2421843"/>
            <a:ext cx="2448235" cy="253916"/>
          </a:xfrm>
          <a:prstGeom prst="rect">
            <a:avLst/>
          </a:prstGeom>
          <a:noFill/>
        </p:spPr>
        <p:txBody>
          <a:bodyPr wrap="square" rtlCol="0">
            <a:spAutoFit/>
          </a:bodyPr>
          <a:lstStyle/>
          <a:p>
            <a:pPr algn="ctr"/>
            <a:r>
              <a:rPr lang="en-US" sz="1050" b="1" dirty="0" smtClean="0"/>
              <a:t>Tech Determination Letter (J&amp;A)</a:t>
            </a:r>
            <a:endParaRPr lang="en-US" sz="1050" b="1" dirty="0"/>
          </a:p>
        </p:txBody>
      </p:sp>
      <p:cxnSp>
        <p:nvCxnSpPr>
          <p:cNvPr id="113" name="Straight Arrow Connector 112"/>
          <p:cNvCxnSpPr/>
          <p:nvPr/>
        </p:nvCxnSpPr>
        <p:spPr>
          <a:xfrm flipH="1" flipV="1">
            <a:off x="5926142" y="2137671"/>
            <a:ext cx="12561" cy="573240"/>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689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pPr marL="0" indent="0">
              <a:lnSpc>
                <a:spcPct val="110000"/>
              </a:lnSpc>
              <a:buNone/>
            </a:pPr>
            <a:r>
              <a:rPr lang="en-US" dirty="0" smtClean="0">
                <a:solidFill>
                  <a:schemeClr val="tx1"/>
                </a:solidFill>
              </a:rPr>
              <a:t>The following are the OSD OTST Transition Team members’ responsibilities for OTST Phase III contracting efforts:</a:t>
            </a:r>
          </a:p>
          <a:p>
            <a:pPr lvl="1">
              <a:lnSpc>
                <a:spcPct val="110000"/>
              </a:lnSpc>
              <a:buFont typeface="Arial" panose="020B0604020202020204" pitchFamily="34" charset="0"/>
              <a:buChar char="•"/>
            </a:pPr>
            <a:r>
              <a:rPr lang="en-US" dirty="0" smtClean="0">
                <a:solidFill>
                  <a:schemeClr val="tx1"/>
                </a:solidFill>
              </a:rPr>
              <a:t>Recommend an appropriate Phase III Contract Vehicle.</a:t>
            </a:r>
          </a:p>
          <a:p>
            <a:pPr lvl="1">
              <a:lnSpc>
                <a:spcPct val="110000"/>
              </a:lnSpc>
              <a:buFont typeface="Arial" panose="020B0604020202020204" pitchFamily="34" charset="0"/>
              <a:buChar char="•"/>
            </a:pPr>
            <a:r>
              <a:rPr lang="en-US" dirty="0" smtClean="0">
                <a:solidFill>
                  <a:schemeClr val="tx1"/>
                </a:solidFill>
              </a:rPr>
              <a:t>Ensure program funding (color of money) is appropriate for the type work proposed.</a:t>
            </a:r>
          </a:p>
          <a:p>
            <a:pPr lvl="1">
              <a:lnSpc>
                <a:spcPct val="110000"/>
              </a:lnSpc>
              <a:buFont typeface="Arial" panose="020B0604020202020204" pitchFamily="34" charset="0"/>
              <a:buChar char="•"/>
            </a:pPr>
            <a:r>
              <a:rPr lang="en-US" dirty="0" smtClean="0">
                <a:solidFill>
                  <a:schemeClr val="tx1"/>
                </a:solidFill>
              </a:rPr>
              <a:t>Provide, coordinate, review and approve (IAW “OTST” CCoE) the Phase III contract package:</a:t>
            </a:r>
          </a:p>
          <a:p>
            <a:pPr lvl="2">
              <a:lnSpc>
                <a:spcPct val="110000"/>
              </a:lnSpc>
              <a:buFont typeface="Wingdings" panose="05000000000000000000" pitchFamily="2" charset="2"/>
              <a:buChar char="§"/>
            </a:pPr>
            <a:r>
              <a:rPr lang="en-US" dirty="0" smtClean="0">
                <a:solidFill>
                  <a:schemeClr val="tx1"/>
                </a:solidFill>
              </a:rPr>
              <a:t>Review - Phase III SOW, CDRLs, CDRL Distribution Listing, DD-254 (if req), GFE/GFP (if req), Determination Letter (formerly J&amp;A), Individual Streamlined Acquisition Plan (ISTRAP) (if req) and  Program Streamlined Acquisition Plan (PSTRAP) (if req), for accuracy and completeness.</a:t>
            </a:r>
          </a:p>
          <a:p>
            <a:pPr lvl="2">
              <a:lnSpc>
                <a:spcPct val="110000"/>
              </a:lnSpc>
              <a:buFont typeface="Wingdings" panose="05000000000000000000" pitchFamily="2" charset="2"/>
              <a:buChar char="§"/>
            </a:pPr>
            <a:r>
              <a:rPr lang="en-US" dirty="0" smtClean="0">
                <a:solidFill>
                  <a:schemeClr val="tx1"/>
                </a:solidFill>
              </a:rPr>
              <a:t>Coordinate with the sponsoring program Budget Financial Manager (BFM) on funding transfer.</a:t>
            </a:r>
          </a:p>
          <a:p>
            <a:pPr lvl="2">
              <a:lnSpc>
                <a:spcPct val="110000"/>
              </a:lnSpc>
              <a:buFont typeface="Wingdings" panose="05000000000000000000" pitchFamily="2" charset="2"/>
              <a:buChar char="§"/>
            </a:pPr>
            <a:r>
              <a:rPr lang="en-US" dirty="0" smtClean="0">
                <a:solidFill>
                  <a:schemeClr val="tx1"/>
                </a:solidFill>
              </a:rPr>
              <a:t>Work </a:t>
            </a:r>
            <a:r>
              <a:rPr lang="en-US" dirty="0" smtClean="0">
                <a:solidFill>
                  <a:schemeClr val="tx1"/>
                </a:solidFill>
              </a:rPr>
              <a:t>with contracting specialist on various efforts (i.e. No-Cost-Extension, Contract Expansions, etc…). </a:t>
            </a:r>
            <a:endParaRPr lang="en-US" dirty="0">
              <a:solidFill>
                <a:schemeClr val="tx1"/>
              </a:solidFill>
            </a:endParaRPr>
          </a:p>
        </p:txBody>
      </p:sp>
      <p:sp>
        <p:nvSpPr>
          <p:cNvPr id="5" name="Slide Number Placeholder 1"/>
          <p:cNvSpPr>
            <a:spLocks noGrp="1"/>
          </p:cNvSpPr>
          <p:nvPr>
            <p:ph type="sldNum" sz="quarter" idx="4"/>
          </p:nvPr>
        </p:nvSpPr>
        <p:spPr/>
        <p:txBody>
          <a:bodyPr/>
          <a:lstStyle/>
          <a:p>
            <a:fld id="{B4324266-D280-4F2F-A110-59E78021CAE7}" type="slidenum">
              <a:rPr lang="en-US" altLang="en-US" smtClean="0"/>
              <a:pPr/>
              <a:t>11</a:t>
            </a:fld>
            <a:endParaRPr lang="en-US" altLang="en-US" dirty="0"/>
          </a:p>
        </p:txBody>
      </p:sp>
      <p:sp>
        <p:nvSpPr>
          <p:cNvPr id="2" name="Title 1"/>
          <p:cNvSpPr>
            <a:spLocks noGrp="1"/>
          </p:cNvSpPr>
          <p:nvPr>
            <p:ph type="title"/>
          </p:nvPr>
        </p:nvSpPr>
        <p:spPr/>
        <p:txBody>
          <a:bodyPr>
            <a:normAutofit fontScale="90000"/>
          </a:bodyPr>
          <a:lstStyle/>
          <a:p>
            <a:r>
              <a:rPr lang="en-US" dirty="0" smtClean="0"/>
              <a:t>OTST Program - Phase III Process </a:t>
            </a:r>
            <a:endParaRPr lang="en-US" dirty="0"/>
          </a:p>
        </p:txBody>
      </p:sp>
      <p:sp>
        <p:nvSpPr>
          <p:cNvPr id="7"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495356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a:xfrm>
            <a:off x="1542289" y="240800"/>
            <a:ext cx="9072853" cy="523572"/>
          </a:xfrm>
        </p:spPr>
        <p:txBody>
          <a:bodyPr>
            <a:noAutofit/>
          </a:bodyPr>
          <a:lstStyle/>
          <a:p>
            <a:r>
              <a:rPr lang="en-US" altLang="en-US" sz="3000" dirty="0" smtClean="0"/>
              <a:t>Frequently Asked Questions by the SBIR Firms</a:t>
            </a:r>
            <a:endParaRPr lang="en-US" altLang="en-US" sz="3000" dirty="0"/>
          </a:p>
        </p:txBody>
      </p:sp>
      <p:sp>
        <p:nvSpPr>
          <p:cNvPr id="3" name="Footer Placeholder 2"/>
          <p:cNvSpPr>
            <a:spLocks noGrp="1"/>
          </p:cNvSpPr>
          <p:nvPr>
            <p:ph type="ftr" sz="quarter" idx="3"/>
          </p:nvPr>
        </p:nvSpPr>
        <p:spPr/>
        <p:txBody>
          <a:bodyPr/>
          <a:lstStyle/>
          <a:p>
            <a:r>
              <a:rPr lang="en-US" dirty="0" smtClean="0"/>
              <a:t>Distribution Statement A: Approved for public release.</a:t>
            </a:r>
            <a:endParaRPr lang="en-US" dirty="0"/>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12</a:t>
            </a:fld>
            <a:endParaRPr lang="en-US" altLang="en-US" dirty="0"/>
          </a:p>
        </p:txBody>
      </p:sp>
      <p:sp>
        <p:nvSpPr>
          <p:cNvPr id="13315" name="Rectangle 5"/>
          <p:cNvSpPr>
            <a:spLocks noGrp="1"/>
          </p:cNvSpPr>
          <p:nvPr>
            <p:ph type="body" idx="4294967295"/>
          </p:nvPr>
        </p:nvSpPr>
        <p:spPr>
          <a:xfrm>
            <a:off x="278680" y="1007810"/>
            <a:ext cx="11600070" cy="5173534"/>
          </a:xfrm>
        </p:spPr>
        <p:txBody>
          <a:bodyPr>
            <a:noAutofit/>
          </a:bodyPr>
          <a:lstStyle/>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have to do to get a OTST PII? What types of discussions should I be having with my TPOC regarding this?</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do if my TPOC or Sponsoring Program do not know anything about the OTST process? Is there a handout I can share with him/her?</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Is a match required for OTST Projects? Can the match be from a prime, from my firm, etc.…? How much does the match have to be?</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my Phase II award has ended, am I still eligible for OTST consideration? Why or why not?</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I am notified that I will receive a OTST PII, how long does that process take? Who should I contact if it is taking longer?</a:t>
            </a:r>
          </a:p>
        </p:txBody>
      </p:sp>
    </p:spTree>
    <p:extLst>
      <p:ext uri="{BB962C8B-B14F-4D97-AF65-F5344CB8AC3E}">
        <p14:creationId xmlns:p14="http://schemas.microsoft.com/office/powerpoint/2010/main" val="242542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idx="1"/>
          </p:nvPr>
        </p:nvSpPr>
        <p:spPr>
          <a:xfrm>
            <a:off x="368642" y="1061801"/>
            <a:ext cx="11491125" cy="4972565"/>
          </a:xfrm>
        </p:spPr>
        <p:txBody>
          <a:bodyPr>
            <a:normAutofit fontScale="92500" lnSpcReduction="20000"/>
          </a:bodyPr>
          <a:lstStyle/>
          <a:p>
            <a:pPr marL="514350" indent="-514350">
              <a:lnSpc>
                <a:spcPct val="120000"/>
              </a:lnSpc>
              <a:buFont typeface="+mj-lt"/>
              <a:buAutoNum type="arabicPeriod"/>
            </a:pPr>
            <a:r>
              <a:rPr lang="en-US" altLang="en-US" dirty="0" smtClean="0">
                <a:solidFill>
                  <a:schemeClr val="tx1"/>
                </a:solidFill>
              </a:rPr>
              <a:t>What do I have to do to get a OTST PII? What types of discussions should I be having with my TPOC regarding this?</a:t>
            </a:r>
          </a:p>
          <a:p>
            <a:pPr lvl="1">
              <a:lnSpc>
                <a:spcPct val="110000"/>
              </a:lnSpc>
            </a:pPr>
            <a:r>
              <a:rPr lang="en-US" altLang="en-US" dirty="0" smtClean="0">
                <a:solidFill>
                  <a:schemeClr val="tx1"/>
                </a:solidFill>
              </a:rPr>
              <a:t>There is no action required by the SBIR company to initiate the OTST PII Process.  OSD accepts requests from the DoD Agencies &amp; Components to be considered for a follow-on OTST PII effort. The OTST Program is a technology pull from the sponsoring agency/component – there is NOT an application for the SBIR Firm.</a:t>
            </a:r>
          </a:p>
          <a:p>
            <a:pPr marL="457189" lvl="1" indent="0">
              <a:lnSpc>
                <a:spcPct val="110000"/>
              </a:lnSpc>
              <a:buNone/>
            </a:pPr>
            <a:endParaRPr lang="en-US" altLang="en-US" sz="1300" dirty="0" smtClean="0">
              <a:solidFill>
                <a:schemeClr val="tx1"/>
              </a:solidFill>
            </a:endParaRPr>
          </a:p>
          <a:p>
            <a:pPr lvl="1">
              <a:lnSpc>
                <a:spcPct val="110000"/>
              </a:lnSpc>
            </a:pPr>
            <a:r>
              <a:rPr lang="en-US" altLang="en-US" dirty="0" smtClean="0">
                <a:solidFill>
                  <a:schemeClr val="tx1"/>
                </a:solidFill>
              </a:rPr>
              <a:t>The SBIR company should establish early and effective communications with the TPOC.  The TPOC is a key stakeholder in the initiation and execution of the process.  Items to discuss include:</a:t>
            </a:r>
          </a:p>
          <a:p>
            <a:pPr lvl="2">
              <a:lnSpc>
                <a:spcPct val="110000"/>
              </a:lnSpc>
              <a:buFont typeface="Wingdings" panose="05000000000000000000" pitchFamily="2" charset="2"/>
              <a:buChar char="q"/>
            </a:pPr>
            <a:r>
              <a:rPr lang="en-US" altLang="en-US" dirty="0" smtClean="0">
                <a:solidFill>
                  <a:schemeClr val="tx1"/>
                </a:solidFill>
              </a:rPr>
              <a:t> Transition strategies</a:t>
            </a:r>
          </a:p>
          <a:p>
            <a:pPr lvl="2">
              <a:lnSpc>
                <a:spcPct val="110000"/>
              </a:lnSpc>
              <a:buFont typeface="Wingdings" panose="05000000000000000000" pitchFamily="2" charset="2"/>
              <a:buChar char="q"/>
            </a:pPr>
            <a:r>
              <a:rPr lang="en-US" altLang="en-US" dirty="0" smtClean="0">
                <a:solidFill>
                  <a:schemeClr val="tx1"/>
                </a:solidFill>
              </a:rPr>
              <a:t> Agency / Component Endorsement (</a:t>
            </a:r>
            <a:r>
              <a:rPr lang="en-US" altLang="en-US" i="1" dirty="0" smtClean="0">
                <a:solidFill>
                  <a:srgbClr val="1010CF"/>
                </a:solidFill>
              </a:rPr>
              <a:t>Mandatory for all OTST PII investments</a:t>
            </a:r>
            <a:r>
              <a:rPr lang="en-US" altLang="en-US" dirty="0" smtClean="0">
                <a:solidFill>
                  <a:schemeClr val="tx1"/>
                </a:solidFill>
              </a:rPr>
              <a:t>)</a:t>
            </a:r>
          </a:p>
          <a:p>
            <a:pPr lvl="2">
              <a:lnSpc>
                <a:spcPct val="110000"/>
              </a:lnSpc>
              <a:buFont typeface="Wingdings" panose="05000000000000000000" pitchFamily="2" charset="2"/>
              <a:buChar char="q"/>
            </a:pPr>
            <a:r>
              <a:rPr lang="en-US" altLang="en-US" dirty="0" smtClean="0">
                <a:solidFill>
                  <a:schemeClr val="tx1"/>
                </a:solidFill>
              </a:rPr>
              <a:t> Technology readiness requirements</a:t>
            </a:r>
          </a:p>
          <a:p>
            <a:pPr lvl="2">
              <a:lnSpc>
                <a:spcPct val="110000"/>
              </a:lnSpc>
              <a:buFont typeface="Wingdings" panose="05000000000000000000" pitchFamily="2" charset="2"/>
              <a:buChar char="q"/>
            </a:pPr>
            <a:r>
              <a:rPr lang="en-US" altLang="en-US" dirty="0" smtClean="0">
                <a:solidFill>
                  <a:schemeClr val="tx1"/>
                </a:solidFill>
              </a:rPr>
              <a:t> Next Steps – before the end of the base PII effort (⅟2 way point)</a:t>
            </a:r>
          </a:p>
          <a:p>
            <a:pPr lvl="2">
              <a:lnSpc>
                <a:spcPct val="110000"/>
              </a:lnSpc>
              <a:buFont typeface="Wingdings" panose="05000000000000000000" pitchFamily="2" charset="2"/>
              <a:buChar char="q"/>
            </a:pPr>
            <a:r>
              <a:rPr lang="en-US" altLang="en-US" dirty="0" smtClean="0">
                <a:solidFill>
                  <a:schemeClr val="tx1"/>
                </a:solidFill>
              </a:rPr>
              <a:t> Is this technology on their roadmap?</a:t>
            </a:r>
            <a:endParaRPr lang="en-US" altLang="en-US" dirty="0">
              <a:solidFill>
                <a:schemeClr val="tx1"/>
              </a:solidFill>
            </a:endParaRP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13</a:t>
            </a:fld>
            <a:endParaRPr lang="en-US" altLang="en-US" dirty="0"/>
          </a:p>
        </p:txBody>
      </p:sp>
      <p:sp>
        <p:nvSpPr>
          <p:cNvPr id="14338" name="Title 4"/>
          <p:cNvSpPr>
            <a:spLocks noGrp="1"/>
          </p:cNvSpPr>
          <p:nvPr>
            <p:ph type="title"/>
          </p:nvPr>
        </p:nvSpPr>
        <p:spPr/>
        <p:txBody>
          <a:bodyPr>
            <a:normAutofit fontScale="90000"/>
          </a:bodyPr>
          <a:lstStyle/>
          <a:p>
            <a:r>
              <a:rPr lang="en-US" altLang="en-US" dirty="0" smtClean="0"/>
              <a:t>Frequently Asked Questions</a:t>
            </a:r>
            <a:endParaRPr lang="en-US" altLang="en-US" dirty="0"/>
          </a:p>
        </p:txBody>
      </p:sp>
      <p:sp>
        <p:nvSpPr>
          <p:cNvPr id="3" name="Footer Placeholder 2"/>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2641137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68643" y="1882638"/>
            <a:ext cx="11234352" cy="2499239"/>
          </a:xfrm>
        </p:spPr>
        <p:txBody>
          <a:bodyPr/>
          <a:lstStyle/>
          <a:p>
            <a:pPr marL="514350" indent="-514350">
              <a:buFont typeface="+mj-lt"/>
              <a:buAutoNum type="arabicPeriod" startAt="2"/>
            </a:pPr>
            <a:r>
              <a:rPr lang="en-US" altLang="en-US" dirty="0" smtClean="0">
                <a:solidFill>
                  <a:schemeClr val="tx1"/>
                </a:solidFill>
              </a:rPr>
              <a:t>What do I do if my TPOC does not know anything about the OTST PII process? Is there a handout I can share with him/her?</a:t>
            </a:r>
          </a:p>
          <a:p>
            <a:pPr lvl="1"/>
            <a:r>
              <a:rPr lang="en-US" altLang="en-US" dirty="0" smtClean="0">
                <a:solidFill>
                  <a:schemeClr val="tx1"/>
                </a:solidFill>
              </a:rPr>
              <a:t>If your Sponsoring Program or TPOC is unfamiliar with the process and the strategies available, have him/her contact the OSD - OTST Program.</a:t>
            </a:r>
          </a:p>
          <a:p>
            <a:pPr lvl="1"/>
            <a:r>
              <a:rPr lang="en-US" altLang="en-US" dirty="0" smtClean="0">
                <a:solidFill>
                  <a:schemeClr val="tx1"/>
                </a:solidFill>
              </a:rPr>
              <a:t>There is currently no desk top guide or handout for the OTST Program – (coming soon).</a:t>
            </a:r>
            <a:endParaRPr lang="en-US" altLang="en-US" dirty="0">
              <a:solidFill>
                <a:schemeClr val="tx1"/>
              </a:solidFill>
            </a:endParaRP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14</a:t>
            </a:fld>
            <a:endParaRPr lang="en-US" altLang="en-US" dirty="0"/>
          </a:p>
        </p:txBody>
      </p:sp>
      <p:sp>
        <p:nvSpPr>
          <p:cNvPr id="15362" name="Title 1"/>
          <p:cNvSpPr>
            <a:spLocks noGrp="1"/>
          </p:cNvSpPr>
          <p:nvPr>
            <p:ph type="title"/>
          </p:nvPr>
        </p:nvSpPr>
        <p:spPr/>
        <p:txBody>
          <a:bodyPr>
            <a:normAutofit fontScale="90000"/>
          </a:bodyPr>
          <a:lstStyle/>
          <a:p>
            <a:r>
              <a:rPr lang="en-US" altLang="en-US" dirty="0" smtClean="0"/>
              <a:t>Frequently Asked Questions</a:t>
            </a:r>
            <a:endParaRPr lang="en-US" altLang="en-US" dirty="0"/>
          </a:p>
        </p:txBody>
      </p:sp>
      <p:sp>
        <p:nvSpPr>
          <p:cNvPr id="3" name="Footer Placeholder 2"/>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4053033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68643" y="1601982"/>
            <a:ext cx="11372253" cy="3730510"/>
          </a:xfrm>
        </p:spPr>
        <p:txBody>
          <a:bodyPr/>
          <a:lstStyle/>
          <a:p>
            <a:pPr marL="514350" indent="-514350">
              <a:buFont typeface="+mj-lt"/>
              <a:buAutoNum type="arabicPeriod" startAt="3"/>
            </a:pPr>
            <a:r>
              <a:rPr lang="en-US" altLang="en-US" dirty="0" smtClean="0">
                <a:solidFill>
                  <a:schemeClr val="tx1"/>
                </a:solidFill>
              </a:rPr>
              <a:t>Is a funding match required? Can the funding match be from a prime, from a firm, etc.? How much does the funding match have to be?</a:t>
            </a:r>
            <a:br>
              <a:rPr lang="en-US" altLang="en-US" dirty="0" smtClean="0">
                <a:solidFill>
                  <a:schemeClr val="tx1"/>
                </a:solidFill>
              </a:rPr>
            </a:br>
            <a:endParaRPr lang="en-US" altLang="en-US" dirty="0" smtClean="0">
              <a:solidFill>
                <a:schemeClr val="tx1"/>
              </a:solidFill>
            </a:endParaRPr>
          </a:p>
          <a:p>
            <a:pPr lvl="1">
              <a:lnSpc>
                <a:spcPct val="100000"/>
              </a:lnSpc>
              <a:buFont typeface="Calibri" panose="020F0502020204030204" pitchFamily="34" charset="0"/>
              <a:buChar char="⁻"/>
            </a:pPr>
            <a:r>
              <a:rPr lang="en-US" altLang="en-US" dirty="0" smtClean="0">
                <a:solidFill>
                  <a:schemeClr val="tx1"/>
                </a:solidFill>
              </a:rPr>
              <a:t>The OTST program requires a match from the DoD Agency / Components for PII Enhancements – funding to be concurrent with the SBIR funding</a:t>
            </a:r>
          </a:p>
          <a:p>
            <a:pPr lvl="1">
              <a:lnSpc>
                <a:spcPct val="100000"/>
              </a:lnSpc>
              <a:buFont typeface="Calibri" panose="020F0502020204030204" pitchFamily="34" charset="0"/>
              <a:buChar char="⁻"/>
            </a:pPr>
            <a:r>
              <a:rPr lang="en-US" altLang="en-US" dirty="0" smtClean="0">
                <a:solidFill>
                  <a:schemeClr val="tx1"/>
                </a:solidFill>
              </a:rPr>
              <a:t>The OTST program </a:t>
            </a:r>
            <a:r>
              <a:rPr lang="en-US" altLang="en-US" b="1" u="sng" dirty="0" smtClean="0">
                <a:solidFill>
                  <a:srgbClr val="C00000"/>
                </a:solidFill>
              </a:rPr>
              <a:t>DOES NOT </a:t>
            </a:r>
            <a:r>
              <a:rPr lang="en-US" altLang="en-US" dirty="0" smtClean="0">
                <a:solidFill>
                  <a:schemeClr val="tx1"/>
                </a:solidFill>
              </a:rPr>
              <a:t>match Prime funding – we only match funding from a DoD Agency or Component.</a:t>
            </a:r>
          </a:p>
          <a:p>
            <a:pPr lvl="1">
              <a:lnSpc>
                <a:spcPct val="100000"/>
              </a:lnSpc>
              <a:buFont typeface="Calibri" panose="020F0502020204030204" pitchFamily="34" charset="0"/>
              <a:buChar char="⁻"/>
            </a:pPr>
            <a:r>
              <a:rPr lang="en-US" altLang="en-US" dirty="0" smtClean="0">
                <a:solidFill>
                  <a:schemeClr val="tx1"/>
                </a:solidFill>
              </a:rPr>
              <a:t>The MAX OTST will match is $1,972,828.00 -- 1-1 match.  There is no limit on how much the Agency / Component can contribute. </a:t>
            </a:r>
            <a:endParaRPr lang="en-US" altLang="en-US" dirty="0">
              <a:solidFill>
                <a:schemeClr val="tx1"/>
              </a:solidFill>
            </a:endParaRP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15</a:t>
            </a:fld>
            <a:endParaRPr lang="en-US" altLang="en-US" dirty="0"/>
          </a:p>
        </p:txBody>
      </p:sp>
      <p:sp>
        <p:nvSpPr>
          <p:cNvPr id="16386" name="Title 1"/>
          <p:cNvSpPr>
            <a:spLocks noGrp="1"/>
          </p:cNvSpPr>
          <p:nvPr>
            <p:ph type="title"/>
          </p:nvPr>
        </p:nvSpPr>
        <p:spPr/>
        <p:txBody>
          <a:bodyPr>
            <a:normAutofit fontScale="90000"/>
          </a:bodyPr>
          <a:lstStyle/>
          <a:p>
            <a:r>
              <a:rPr lang="en-US" altLang="en-US" dirty="0" smtClean="0"/>
              <a:t>Frequently Asked Questions</a:t>
            </a:r>
            <a:endParaRPr lang="en-US" altLang="en-US" dirty="0"/>
          </a:p>
        </p:txBody>
      </p:sp>
      <p:sp>
        <p:nvSpPr>
          <p:cNvPr id="3" name="Footer Placeholder 2"/>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60507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68643" y="1234440"/>
            <a:ext cx="11234352" cy="3835501"/>
          </a:xfrm>
        </p:spPr>
        <p:txBody>
          <a:bodyPr>
            <a:normAutofit/>
          </a:bodyPr>
          <a:lstStyle/>
          <a:p>
            <a:pPr marL="514350" indent="-514350">
              <a:lnSpc>
                <a:spcPct val="100000"/>
              </a:lnSpc>
              <a:buFont typeface="+mj-lt"/>
              <a:buAutoNum type="arabicPeriod" startAt="4"/>
            </a:pPr>
            <a:r>
              <a:rPr lang="en-US" altLang="en-US" dirty="0" smtClean="0">
                <a:solidFill>
                  <a:schemeClr val="tx1"/>
                </a:solidFill>
              </a:rPr>
              <a:t>If my Phase II award has ended, am I still eligible for OTST follow-on Phase II consideration? Why or why not?</a:t>
            </a:r>
          </a:p>
          <a:p>
            <a:pPr lvl="1">
              <a:lnSpc>
                <a:spcPct val="100000"/>
              </a:lnSpc>
              <a:buFont typeface="Calibri" panose="020F0502020204030204" pitchFamily="34" charset="0"/>
              <a:buChar char="⁻"/>
            </a:pPr>
            <a:r>
              <a:rPr lang="en-US" altLang="en-US" dirty="0" smtClean="0">
                <a:solidFill>
                  <a:schemeClr val="tx1"/>
                </a:solidFill>
              </a:rPr>
              <a:t>You are always eligible for a follow-on OTST PII effort, if the SBIR Topic has not exceeded the SBIR/STTR Policy Directive on the number of PII Topics – </a:t>
            </a:r>
            <a:r>
              <a:rPr lang="en-US" altLang="en-US" i="1" u="sng" dirty="0" smtClean="0">
                <a:solidFill>
                  <a:srgbClr val="1010CF"/>
                </a:solidFill>
              </a:rPr>
              <a:t>have a conversation with an OTST Program Team member to review your options.</a:t>
            </a:r>
            <a:r>
              <a:rPr lang="en-US" altLang="en-US" dirty="0" smtClean="0">
                <a:solidFill>
                  <a:schemeClr val="tx1"/>
                </a:solidFill>
              </a:rPr>
              <a:t>  </a:t>
            </a:r>
          </a:p>
          <a:p>
            <a:pPr marL="457189" lvl="1" indent="0">
              <a:lnSpc>
                <a:spcPct val="100000"/>
              </a:lnSpc>
              <a:buNone/>
            </a:pPr>
            <a:endParaRPr lang="en-US" altLang="en-US" dirty="0" smtClean="0">
              <a:solidFill>
                <a:srgbClr val="1010CF"/>
              </a:solidFill>
            </a:endParaRPr>
          </a:p>
          <a:p>
            <a:pPr marL="457189" lvl="1" indent="0">
              <a:lnSpc>
                <a:spcPct val="100000"/>
              </a:lnSpc>
              <a:buNone/>
            </a:pPr>
            <a:r>
              <a:rPr lang="en-US" altLang="en-US" dirty="0" smtClean="0">
                <a:solidFill>
                  <a:srgbClr val="1010CF"/>
                </a:solidFill>
              </a:rPr>
              <a:t>Notes</a:t>
            </a:r>
            <a:r>
              <a:rPr lang="en-US" altLang="en-US" dirty="0" smtClean="0">
                <a:solidFill>
                  <a:srgbClr val="1010CF"/>
                </a:solidFill>
              </a:rPr>
              <a:t>: </a:t>
            </a:r>
          </a:p>
          <a:p>
            <a:pPr lvl="2">
              <a:lnSpc>
                <a:spcPct val="100000"/>
              </a:lnSpc>
              <a:buFont typeface="Arial" panose="020B0604020202020204" pitchFamily="34" charset="0"/>
              <a:buChar char="•"/>
            </a:pPr>
            <a:r>
              <a:rPr lang="en-US" altLang="en-US" i="1" dirty="0" smtClean="0">
                <a:solidFill>
                  <a:srgbClr val="1010CF"/>
                </a:solidFill>
              </a:rPr>
              <a:t>Older SBIR/STTR topics that have no 2nd PII, (regardless of solicitation year) are prime candidates for transition.</a:t>
            </a:r>
            <a:endParaRPr lang="en-US" altLang="en-US" i="1" dirty="0">
              <a:solidFill>
                <a:srgbClr val="1010CF"/>
              </a:solidFill>
            </a:endParaRP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16</a:t>
            </a:fld>
            <a:endParaRPr lang="en-US" altLang="en-US" dirty="0"/>
          </a:p>
        </p:txBody>
      </p:sp>
      <p:sp>
        <p:nvSpPr>
          <p:cNvPr id="17410" name="Title 1"/>
          <p:cNvSpPr>
            <a:spLocks noGrp="1"/>
          </p:cNvSpPr>
          <p:nvPr>
            <p:ph type="title"/>
          </p:nvPr>
        </p:nvSpPr>
        <p:spPr/>
        <p:txBody>
          <a:bodyPr>
            <a:normAutofit fontScale="90000"/>
          </a:bodyPr>
          <a:lstStyle/>
          <a:p>
            <a:r>
              <a:rPr lang="en-US" altLang="en-US" dirty="0" smtClean="0"/>
              <a:t>Frequently Asked Questions</a:t>
            </a:r>
            <a:endParaRPr lang="en-US" altLang="en-US" dirty="0"/>
          </a:p>
        </p:txBody>
      </p:sp>
      <p:sp>
        <p:nvSpPr>
          <p:cNvPr id="3" name="Footer Placeholder 2"/>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1190808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8643" y="955075"/>
            <a:ext cx="11500269" cy="5186017"/>
          </a:xfrm>
        </p:spPr>
        <p:txBody>
          <a:bodyPr>
            <a:normAutofit fontScale="70000" lnSpcReduction="20000"/>
          </a:bodyPr>
          <a:lstStyle/>
          <a:p>
            <a:pPr marL="514350" indent="-514350">
              <a:lnSpc>
                <a:spcPct val="120000"/>
              </a:lnSpc>
              <a:buFont typeface="+mj-lt"/>
              <a:buAutoNum type="arabicPeriod" startAt="5"/>
            </a:pPr>
            <a:r>
              <a:rPr lang="en-US" b="1" dirty="0" smtClean="0">
                <a:solidFill>
                  <a:schemeClr val="tx1"/>
                </a:solidFill>
              </a:rPr>
              <a:t>If </a:t>
            </a:r>
            <a:r>
              <a:rPr lang="en-US" b="1" dirty="0">
                <a:solidFill>
                  <a:schemeClr val="tx1"/>
                </a:solidFill>
              </a:rPr>
              <a:t>I am notified that I will receive an OTST PII, how long does that process take? Who should I contact if it is taking longer?</a:t>
            </a:r>
          </a:p>
          <a:p>
            <a:pPr marL="971539" lvl="1" indent="-514350">
              <a:lnSpc>
                <a:spcPct val="120000"/>
              </a:lnSpc>
              <a:buFont typeface="+mj-lt"/>
              <a:buAutoNum type="alphaLcParenR"/>
            </a:pPr>
            <a:r>
              <a:rPr lang="en-US" dirty="0">
                <a:solidFill>
                  <a:schemeClr val="tx1"/>
                </a:solidFill>
              </a:rPr>
              <a:t>The length of time for contract awarded will depend upon the contracting strategy used to execute your Follow-on Phase II Investment.  I.e. - Phase II(enhancements) are generally awarded faster, when the program funding is available and there is an existing (open) Phase II contract to do the PII Enhancement on. If we do the PII(e) on a new, </a:t>
            </a:r>
            <a:r>
              <a:rPr lang="en-US" dirty="0" smtClean="0">
                <a:solidFill>
                  <a:schemeClr val="tx1"/>
                </a:solidFill>
              </a:rPr>
              <a:t>2</a:t>
            </a:r>
            <a:r>
              <a:rPr lang="en-US" baseline="30000" dirty="0" smtClean="0">
                <a:solidFill>
                  <a:schemeClr val="tx1"/>
                </a:solidFill>
              </a:rPr>
              <a:t>nd</a:t>
            </a:r>
            <a:r>
              <a:rPr lang="en-US" dirty="0" smtClean="0">
                <a:solidFill>
                  <a:schemeClr val="tx1"/>
                </a:solidFill>
              </a:rPr>
              <a:t> PII </a:t>
            </a:r>
            <a:r>
              <a:rPr lang="en-US" dirty="0">
                <a:solidFill>
                  <a:schemeClr val="tx1"/>
                </a:solidFill>
              </a:rPr>
              <a:t>contract – see item c below for contract award time.  </a:t>
            </a:r>
          </a:p>
          <a:p>
            <a:pPr marL="971539" lvl="1" indent="-514350">
              <a:lnSpc>
                <a:spcPct val="120000"/>
              </a:lnSpc>
              <a:buFont typeface="+mj-lt"/>
              <a:buAutoNum type="alphaLcParenR"/>
            </a:pPr>
            <a:r>
              <a:rPr lang="en-US" dirty="0">
                <a:solidFill>
                  <a:schemeClr val="tx1"/>
                </a:solidFill>
              </a:rPr>
              <a:t>The Accelerated Transition (AT) strategy (usually) requires new PII contract.  Also, PII (AT) strategy requires an approved Technology Transition Agreement (TTA) before any contract action takes place.  The TTA usually takes </a:t>
            </a:r>
            <a:r>
              <a:rPr lang="en-US" u="sng" dirty="0" smtClean="0">
                <a:solidFill>
                  <a:schemeClr val="tx1"/>
                </a:solidFill>
              </a:rPr>
              <a:t>40 days</a:t>
            </a:r>
            <a:r>
              <a:rPr lang="en-US" dirty="0" smtClean="0">
                <a:solidFill>
                  <a:schemeClr val="tx1"/>
                </a:solidFill>
              </a:rPr>
              <a:t> </a:t>
            </a:r>
            <a:r>
              <a:rPr lang="en-US" dirty="0">
                <a:solidFill>
                  <a:schemeClr val="tx1"/>
                </a:solidFill>
              </a:rPr>
              <a:t>to complete and be approved by the stake holders (i.e. TPOC, Sponsoring Agency/Component (PM) and OTST Manager). </a:t>
            </a:r>
          </a:p>
          <a:p>
            <a:pPr marL="971539" lvl="1" indent="-514350">
              <a:lnSpc>
                <a:spcPct val="120000"/>
              </a:lnSpc>
              <a:buFont typeface="+mj-lt"/>
              <a:buAutoNum type="alphaLcParenR"/>
            </a:pPr>
            <a:r>
              <a:rPr lang="en-US" dirty="0">
                <a:solidFill>
                  <a:schemeClr val="tx1"/>
                </a:solidFill>
              </a:rPr>
              <a:t>The PII contract vehicle used for OTST efforts is the Basic Ordering Agreement </a:t>
            </a:r>
            <a:r>
              <a:rPr lang="en-US" dirty="0" smtClean="0">
                <a:solidFill>
                  <a:schemeClr val="tx1"/>
                </a:solidFill>
              </a:rPr>
              <a:t>(BOA</a:t>
            </a:r>
            <a:r>
              <a:rPr lang="en-US" dirty="0">
                <a:solidFill>
                  <a:schemeClr val="tx1"/>
                </a:solidFill>
              </a:rPr>
              <a:t>).  The BOA itself takes approximately </a:t>
            </a:r>
            <a:r>
              <a:rPr lang="en-US" u="sng" dirty="0">
                <a:solidFill>
                  <a:schemeClr val="tx1"/>
                </a:solidFill>
              </a:rPr>
              <a:t>30 days</a:t>
            </a:r>
            <a:r>
              <a:rPr lang="en-US" dirty="0">
                <a:solidFill>
                  <a:schemeClr val="tx1"/>
                </a:solidFill>
              </a:rPr>
              <a:t> to be put in place and the </a:t>
            </a:r>
            <a:r>
              <a:rPr lang="en-US" dirty="0" smtClean="0">
                <a:solidFill>
                  <a:schemeClr val="tx1"/>
                </a:solidFill>
              </a:rPr>
              <a:t>1</a:t>
            </a:r>
            <a:r>
              <a:rPr lang="en-US" baseline="30000" dirty="0" smtClean="0">
                <a:solidFill>
                  <a:schemeClr val="tx1"/>
                </a:solidFill>
              </a:rPr>
              <a:t>st</a:t>
            </a:r>
            <a:r>
              <a:rPr lang="en-US" dirty="0" smtClean="0">
                <a:solidFill>
                  <a:schemeClr val="tx1"/>
                </a:solidFill>
              </a:rPr>
              <a:t> Delivery </a:t>
            </a:r>
            <a:r>
              <a:rPr lang="en-US" dirty="0">
                <a:solidFill>
                  <a:schemeClr val="tx1"/>
                </a:solidFill>
              </a:rPr>
              <a:t>Order takes an estimated </a:t>
            </a:r>
            <a:r>
              <a:rPr lang="en-US" u="sng" dirty="0" smtClean="0">
                <a:solidFill>
                  <a:schemeClr val="tx1"/>
                </a:solidFill>
              </a:rPr>
              <a:t>90-100 </a:t>
            </a:r>
            <a:r>
              <a:rPr lang="en-US" u="sng" dirty="0">
                <a:solidFill>
                  <a:schemeClr val="tx1"/>
                </a:solidFill>
              </a:rPr>
              <a:t>days</a:t>
            </a:r>
            <a:r>
              <a:rPr lang="en-US" dirty="0">
                <a:solidFill>
                  <a:schemeClr val="tx1"/>
                </a:solidFill>
              </a:rPr>
              <a:t> to award </a:t>
            </a:r>
            <a:r>
              <a:rPr lang="en-US" i="1" dirty="0">
                <a:solidFill>
                  <a:srgbClr val="1010CF"/>
                </a:solidFill>
              </a:rPr>
              <a:t>(the more responsive the SBIR firm is with the contracting specialist on data required, the quicker the contracting process)</a:t>
            </a:r>
            <a:r>
              <a:rPr lang="en-US" i="1" dirty="0">
                <a:solidFill>
                  <a:schemeClr val="tx1"/>
                </a:solidFill>
              </a:rPr>
              <a:t>.</a:t>
            </a:r>
            <a:r>
              <a:rPr lang="en-US" dirty="0">
                <a:solidFill>
                  <a:schemeClr val="tx1"/>
                </a:solidFill>
              </a:rPr>
              <a:t> Note: the days to award noted above are based on the receipt of the PII contracts package by the contracting specialist. </a:t>
            </a:r>
          </a:p>
          <a:p>
            <a:pPr marL="971539" lvl="1" indent="-514350">
              <a:lnSpc>
                <a:spcPct val="120000"/>
              </a:lnSpc>
              <a:buFont typeface="+mj-lt"/>
              <a:buAutoNum type="alphaLcParenR"/>
            </a:pPr>
            <a:r>
              <a:rPr lang="en-US" dirty="0">
                <a:solidFill>
                  <a:schemeClr val="tx1"/>
                </a:solidFill>
              </a:rPr>
              <a:t>Contact the OTST Program for a status on your PII contract.</a:t>
            </a:r>
          </a:p>
          <a:p>
            <a:pPr marL="971539" lvl="1" indent="-514350">
              <a:lnSpc>
                <a:spcPct val="120000"/>
              </a:lnSpc>
              <a:buClr>
                <a:schemeClr val="tx1"/>
              </a:buClr>
              <a:buFont typeface="+mj-lt"/>
              <a:buAutoNum type="alphaLcParenR"/>
            </a:pPr>
            <a:r>
              <a:rPr lang="en-US" u="sng" dirty="0">
                <a:solidFill>
                  <a:srgbClr val="C00000"/>
                </a:solidFill>
              </a:rPr>
              <a:t>IMPORTANT</a:t>
            </a:r>
            <a:r>
              <a:rPr lang="en-US" dirty="0">
                <a:solidFill>
                  <a:schemeClr val="tx1"/>
                </a:solidFill>
              </a:rPr>
              <a:t> – Any/All OTST PII contract changes (i.e. No-Cost Extension, Cost Overruns etc..) are required to start with your TPOC and run through the </a:t>
            </a:r>
            <a:r>
              <a:rPr lang="en-US" dirty="0" err="1">
                <a:solidFill>
                  <a:schemeClr val="tx1"/>
                </a:solidFill>
              </a:rPr>
              <a:t>OTST</a:t>
            </a:r>
            <a:r>
              <a:rPr lang="en-US" dirty="0">
                <a:solidFill>
                  <a:schemeClr val="tx1"/>
                </a:solidFill>
              </a:rPr>
              <a:t> </a:t>
            </a:r>
            <a:r>
              <a:rPr lang="en-US" dirty="0" smtClean="0">
                <a:solidFill>
                  <a:schemeClr val="tx1"/>
                </a:solidFill>
              </a:rPr>
              <a:t>Program Office.</a:t>
            </a:r>
            <a:endParaRPr lang="en-US" dirty="0">
              <a:solidFill>
                <a:schemeClr val="tx1"/>
              </a:solidFill>
            </a:endParaRP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17</a:t>
            </a:fld>
            <a:endParaRPr lang="en-US" altLang="en-US" dirty="0"/>
          </a:p>
        </p:txBody>
      </p:sp>
      <p:sp>
        <p:nvSpPr>
          <p:cNvPr id="18434" name="Title 1"/>
          <p:cNvSpPr>
            <a:spLocks noGrp="1"/>
          </p:cNvSpPr>
          <p:nvPr>
            <p:ph type="title"/>
          </p:nvPr>
        </p:nvSpPr>
        <p:spPr/>
        <p:txBody>
          <a:bodyPr>
            <a:normAutofit fontScale="90000"/>
          </a:bodyPr>
          <a:lstStyle/>
          <a:p>
            <a:r>
              <a:rPr lang="en-US" altLang="en-US" dirty="0" smtClean="0"/>
              <a:t>Frequently Asked Questions</a:t>
            </a:r>
            <a:endParaRPr lang="en-US" altLang="en-US" dirty="0"/>
          </a:p>
        </p:txBody>
      </p:sp>
      <p:sp>
        <p:nvSpPr>
          <p:cNvPr id="8" name="Footer Placeholder 7"/>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1208416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6338" y="1033671"/>
            <a:ext cx="11724236" cy="5097256"/>
          </a:xfrm>
        </p:spPr>
        <p:txBody>
          <a:bodyPr>
            <a:normAutofit fontScale="62500" lnSpcReduction="20000"/>
          </a:bodyPr>
          <a:lstStyle/>
          <a:p>
            <a:pPr>
              <a:lnSpc>
                <a:spcPct val="120000"/>
              </a:lnSpc>
              <a:buFont typeface="Calibri" panose="020F0502020204030204" pitchFamily="34" charset="0"/>
              <a:buChar char="⁻"/>
            </a:pPr>
            <a:r>
              <a:rPr lang="en-US" altLang="en-US" sz="2900" b="1" dirty="0">
                <a:solidFill>
                  <a:schemeClr val="tx1"/>
                </a:solidFill>
              </a:rPr>
              <a:t>Continue to mature your technology</a:t>
            </a:r>
          </a:p>
          <a:p>
            <a:pPr lvl="1">
              <a:lnSpc>
                <a:spcPct val="120000"/>
              </a:lnSpc>
              <a:buFont typeface="Wingdings" panose="05000000000000000000" pitchFamily="2" charset="2"/>
              <a:buChar char="§"/>
            </a:pPr>
            <a:r>
              <a:rPr lang="en-US" altLang="en-US" dirty="0" smtClean="0">
                <a:solidFill>
                  <a:schemeClr val="tx1"/>
                </a:solidFill>
              </a:rPr>
              <a:t>Agencies/Components are looking for mature technologies – Optimally TRL &gt;5</a:t>
            </a:r>
          </a:p>
          <a:p>
            <a:pPr>
              <a:lnSpc>
                <a:spcPct val="120000"/>
              </a:lnSpc>
              <a:buFont typeface="Calibri" panose="020F0502020204030204" pitchFamily="34" charset="0"/>
              <a:buChar char="⁻"/>
            </a:pPr>
            <a:r>
              <a:rPr lang="en-US" altLang="en-US" b="1" dirty="0" smtClean="0">
                <a:solidFill>
                  <a:schemeClr val="tx1"/>
                </a:solidFill>
              </a:rPr>
              <a:t>Build your relationship with your Sponsoring Program and TPOC</a:t>
            </a:r>
          </a:p>
          <a:p>
            <a:pPr lvl="1">
              <a:lnSpc>
                <a:spcPct val="120000"/>
              </a:lnSpc>
              <a:buFont typeface="Wingdings" panose="05000000000000000000" pitchFamily="2" charset="2"/>
              <a:buChar char="§"/>
            </a:pPr>
            <a:r>
              <a:rPr lang="en-US" altLang="en-US" dirty="0" smtClean="0">
                <a:solidFill>
                  <a:schemeClr val="tx1"/>
                </a:solidFill>
              </a:rPr>
              <a:t>Your Sponsoring Program and TPOC are your strongest and best advocate in the process</a:t>
            </a:r>
          </a:p>
          <a:p>
            <a:pPr>
              <a:lnSpc>
                <a:spcPct val="120000"/>
              </a:lnSpc>
              <a:buFont typeface="Calibri" panose="020F0502020204030204" pitchFamily="34" charset="0"/>
              <a:buChar char="⁻"/>
            </a:pPr>
            <a:r>
              <a:rPr lang="en-US" altLang="en-US" b="1" dirty="0" smtClean="0">
                <a:solidFill>
                  <a:schemeClr val="tx1"/>
                </a:solidFill>
              </a:rPr>
              <a:t>Marketing is good— </a:t>
            </a:r>
            <a:r>
              <a:rPr lang="en-US" altLang="en-US" b="1" dirty="0" smtClean="0">
                <a:solidFill>
                  <a:srgbClr val="C00000"/>
                </a:solidFill>
              </a:rPr>
              <a:t>Don’t over promise - Don’t under deliver</a:t>
            </a:r>
          </a:p>
          <a:p>
            <a:pPr lvl="1">
              <a:lnSpc>
                <a:spcPct val="120000"/>
              </a:lnSpc>
              <a:buFont typeface="Wingdings" panose="05000000000000000000" pitchFamily="2" charset="2"/>
              <a:buChar char="§"/>
            </a:pPr>
            <a:r>
              <a:rPr lang="en-US" altLang="en-US" dirty="0" smtClean="0">
                <a:solidFill>
                  <a:schemeClr val="tx1"/>
                </a:solidFill>
              </a:rPr>
              <a:t>Be known to the transition value stream participants - your TPOC can help understand the Agency/Component constraints</a:t>
            </a:r>
          </a:p>
          <a:p>
            <a:pPr lvl="1">
              <a:lnSpc>
                <a:spcPct val="120000"/>
              </a:lnSpc>
              <a:buFont typeface="Wingdings" panose="05000000000000000000" pitchFamily="2" charset="2"/>
              <a:buChar char="§"/>
            </a:pPr>
            <a:r>
              <a:rPr lang="en-US" altLang="en-US" dirty="0" smtClean="0">
                <a:solidFill>
                  <a:schemeClr val="tx1"/>
                </a:solidFill>
              </a:rPr>
              <a:t>Meet with the Transition Sponsor and give a program update on your technology</a:t>
            </a:r>
          </a:p>
          <a:p>
            <a:pPr lvl="1">
              <a:lnSpc>
                <a:spcPct val="120000"/>
              </a:lnSpc>
              <a:buFont typeface="Wingdings" panose="05000000000000000000" pitchFamily="2" charset="2"/>
              <a:buChar char="§"/>
            </a:pPr>
            <a:r>
              <a:rPr lang="en-US" altLang="en-US" dirty="0" smtClean="0">
                <a:solidFill>
                  <a:schemeClr val="tx1"/>
                </a:solidFill>
              </a:rPr>
              <a:t>Understand (Know) if your technology requires the Prime Contractor (OEM) to transition / integrate your technology</a:t>
            </a:r>
          </a:p>
          <a:p>
            <a:pPr lvl="1">
              <a:lnSpc>
                <a:spcPct val="120000"/>
              </a:lnSpc>
              <a:buFont typeface="Wingdings" panose="05000000000000000000" pitchFamily="2" charset="2"/>
              <a:buChar char="§"/>
            </a:pPr>
            <a:r>
              <a:rPr lang="en-US" altLang="en-US" dirty="0" smtClean="0">
                <a:solidFill>
                  <a:schemeClr val="tx1"/>
                </a:solidFill>
              </a:rPr>
              <a:t>Contact the Prime Contractor (OEM) and start your relationship early</a:t>
            </a:r>
          </a:p>
          <a:p>
            <a:pPr>
              <a:lnSpc>
                <a:spcPct val="120000"/>
              </a:lnSpc>
            </a:pPr>
            <a:r>
              <a:rPr lang="en-US" altLang="en-US" b="1" dirty="0" smtClean="0">
                <a:solidFill>
                  <a:schemeClr val="tx1"/>
                </a:solidFill>
              </a:rPr>
              <a:t>Have a vision for what your technology will accomplish and the transition path - know what it will take to successfully transition your technology:</a:t>
            </a:r>
          </a:p>
          <a:p>
            <a:pPr lvl="1">
              <a:lnSpc>
                <a:spcPct val="120000"/>
              </a:lnSpc>
              <a:buFont typeface="Wingdings" panose="05000000000000000000" pitchFamily="2" charset="2"/>
              <a:buChar char="§"/>
            </a:pPr>
            <a:r>
              <a:rPr lang="en-US" altLang="en-US" dirty="0" smtClean="0">
                <a:solidFill>
                  <a:schemeClr val="tx1"/>
                </a:solidFill>
              </a:rPr>
              <a:t>What testing is required – who will test?</a:t>
            </a:r>
          </a:p>
          <a:p>
            <a:pPr lvl="1">
              <a:lnSpc>
                <a:spcPct val="120000"/>
              </a:lnSpc>
              <a:buFont typeface="Wingdings" panose="05000000000000000000" pitchFamily="2" charset="2"/>
              <a:buChar char="§"/>
            </a:pPr>
            <a:r>
              <a:rPr lang="en-US" altLang="en-US" dirty="0" smtClean="0">
                <a:solidFill>
                  <a:schemeClr val="tx1"/>
                </a:solidFill>
              </a:rPr>
              <a:t>Do you have all of the requirements (specifications) for the technology required?</a:t>
            </a:r>
          </a:p>
          <a:p>
            <a:pPr lvl="1">
              <a:lnSpc>
                <a:spcPct val="120000"/>
              </a:lnSpc>
              <a:buFont typeface="Wingdings" panose="05000000000000000000" pitchFamily="2" charset="2"/>
              <a:buChar char="§"/>
            </a:pPr>
            <a:r>
              <a:rPr lang="en-US" altLang="en-US" dirty="0" smtClean="0">
                <a:solidFill>
                  <a:schemeClr val="tx1"/>
                </a:solidFill>
              </a:rPr>
              <a:t>Who is the integrator?</a:t>
            </a:r>
          </a:p>
          <a:p>
            <a:pPr lvl="1">
              <a:lnSpc>
                <a:spcPct val="120000"/>
              </a:lnSpc>
              <a:buFont typeface="Wingdings" panose="05000000000000000000" pitchFamily="2" charset="2"/>
              <a:buChar char="§"/>
            </a:pPr>
            <a:r>
              <a:rPr lang="en-US" altLang="en-US" dirty="0" smtClean="0">
                <a:solidFill>
                  <a:schemeClr val="tx1"/>
                </a:solidFill>
              </a:rPr>
              <a:t>Know how much it will cost to develop your technology to the point it can be handed off to the sponsoring program – no matter what the cost is. Be straight with the TPOC and Program.</a:t>
            </a:r>
            <a:endParaRPr lang="en-US" altLang="en-US" dirty="0">
              <a:solidFill>
                <a:schemeClr val="tx1"/>
              </a:solidFill>
            </a:endParaRP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18</a:t>
            </a:fld>
            <a:endParaRPr lang="en-US" altLang="en-US" dirty="0"/>
          </a:p>
        </p:txBody>
      </p:sp>
      <p:sp>
        <p:nvSpPr>
          <p:cNvPr id="19458" name="Title 1"/>
          <p:cNvSpPr>
            <a:spLocks noGrp="1"/>
          </p:cNvSpPr>
          <p:nvPr>
            <p:ph type="title"/>
          </p:nvPr>
        </p:nvSpPr>
        <p:spPr/>
        <p:txBody>
          <a:bodyPr>
            <a:normAutofit fontScale="90000"/>
          </a:bodyPr>
          <a:lstStyle/>
          <a:p>
            <a:r>
              <a:rPr lang="en-US" altLang="en-US" dirty="0" smtClean="0"/>
              <a:t>Things You, </a:t>
            </a:r>
            <a:r>
              <a:rPr lang="en-US" altLang="en-US" i="1" dirty="0" smtClean="0"/>
              <a:t>the SBIR Firm</a:t>
            </a:r>
            <a:r>
              <a:rPr lang="en-US" altLang="en-US" dirty="0" smtClean="0"/>
              <a:t>, Can Do Now</a:t>
            </a:r>
            <a:endParaRPr lang="en-US" altLang="en-US" dirty="0"/>
          </a:p>
        </p:txBody>
      </p:sp>
      <p:sp>
        <p:nvSpPr>
          <p:cNvPr id="3" name="Footer Placeholder 2"/>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209264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68643" y="1161674"/>
            <a:ext cx="11234352" cy="4972565"/>
          </a:xfrm>
        </p:spPr>
        <p:txBody>
          <a:bodyPr>
            <a:normAutofit/>
          </a:bodyPr>
          <a:lstStyle/>
          <a:p>
            <a:pPr marL="0" indent="0">
              <a:spcAft>
                <a:spcPts val="1200"/>
              </a:spcAft>
              <a:buNone/>
            </a:pPr>
            <a:r>
              <a:rPr lang="en-US" altLang="en-US" sz="2000" dirty="0" smtClean="0"/>
              <a:t>Mr. Matthew B. Williams</a:t>
            </a:r>
          </a:p>
          <a:p>
            <a:pPr marL="0" indent="0">
              <a:spcBef>
                <a:spcPts val="0"/>
              </a:spcBef>
              <a:spcAft>
                <a:spcPts val="600"/>
              </a:spcAft>
              <a:buNone/>
            </a:pPr>
            <a:r>
              <a:rPr lang="en-US" altLang="en-US" sz="2000" dirty="0" smtClean="0"/>
              <a:t>OUSD (R&amp;E) Technology Portfolio Manager, OTST Program Manager</a:t>
            </a:r>
          </a:p>
          <a:p>
            <a:pPr marL="0" indent="0">
              <a:spcBef>
                <a:spcPts val="0"/>
              </a:spcBef>
              <a:spcAft>
                <a:spcPts val="600"/>
              </a:spcAft>
              <a:buNone/>
            </a:pPr>
            <a:r>
              <a:rPr lang="en-US" altLang="en-US" sz="2000" dirty="0" smtClean="0"/>
              <a:t>202-680-2633 (c) </a:t>
            </a:r>
          </a:p>
          <a:p>
            <a:pPr marL="0" indent="0">
              <a:spcBef>
                <a:spcPts val="0"/>
              </a:spcBef>
              <a:spcAft>
                <a:spcPts val="600"/>
              </a:spcAft>
              <a:buNone/>
            </a:pPr>
            <a:r>
              <a:rPr lang="en-US" altLang="en-US" sz="2000" dirty="0" smtClean="0">
                <a:hlinkClick r:id="rId2"/>
              </a:rPr>
              <a:t>matthew.b.williams10.civ@mail.mil</a:t>
            </a:r>
            <a:endParaRPr lang="en-US" altLang="en-US" sz="2000" dirty="0" smtClean="0"/>
          </a:p>
          <a:p>
            <a:pPr marL="0" indent="0">
              <a:buNone/>
            </a:pPr>
            <a:endParaRPr lang="en-US" sz="2000" dirty="0" smtClean="0"/>
          </a:p>
          <a:p>
            <a:pPr marL="0" indent="0">
              <a:spcAft>
                <a:spcPts val="1200"/>
              </a:spcAft>
              <a:buNone/>
            </a:pPr>
            <a:r>
              <a:rPr lang="en-US" sz="2000" dirty="0" smtClean="0"/>
              <a:t>Ms. Maria Conneran</a:t>
            </a:r>
          </a:p>
          <a:p>
            <a:pPr marL="0" indent="0">
              <a:spcBef>
                <a:spcPts val="0"/>
              </a:spcBef>
              <a:buNone/>
            </a:pPr>
            <a:r>
              <a:rPr lang="en-US" sz="2000" dirty="0" smtClean="0"/>
              <a:t>OUSD(R&amp;E) Senior Technology Evaluator / Program Analyst</a:t>
            </a:r>
          </a:p>
          <a:p>
            <a:pPr marL="0" indent="0">
              <a:spcBef>
                <a:spcPts val="0"/>
              </a:spcBef>
              <a:buNone/>
            </a:pPr>
            <a:r>
              <a:rPr lang="en-US" sz="2000" dirty="0" smtClean="0"/>
              <a:t>202-407-1271 (c)</a:t>
            </a:r>
          </a:p>
          <a:p>
            <a:pPr marL="0" indent="0">
              <a:spcBef>
                <a:spcPts val="0"/>
              </a:spcBef>
              <a:buNone/>
            </a:pPr>
            <a:r>
              <a:rPr lang="en-US" sz="2000" dirty="0" smtClean="0">
                <a:hlinkClick r:id="rId3"/>
              </a:rPr>
              <a:t>maria.e.conneran.ctr@mail.mil</a:t>
            </a:r>
            <a:endParaRPr lang="en-US" sz="2000" dirty="0" smtClean="0"/>
          </a:p>
          <a:p>
            <a:endParaRPr lang="en-US" dirty="0" smtClean="0"/>
          </a:p>
          <a:p>
            <a:endParaRPr lang="en-US" dirty="0" smtClean="0"/>
          </a:p>
          <a:p>
            <a:endParaRPr lang="en-US" dirty="0"/>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19</a:t>
            </a:fld>
            <a:endParaRPr lang="en-US" altLang="en-US" dirty="0"/>
          </a:p>
        </p:txBody>
      </p:sp>
      <p:sp>
        <p:nvSpPr>
          <p:cNvPr id="16386" name="Rectangle 2"/>
          <p:cNvSpPr>
            <a:spLocks noGrp="1" noChangeArrowheads="1"/>
          </p:cNvSpPr>
          <p:nvPr>
            <p:ph type="title"/>
          </p:nvPr>
        </p:nvSpPr>
        <p:spPr/>
        <p:txBody>
          <a:bodyPr>
            <a:normAutofit fontScale="90000"/>
          </a:bodyPr>
          <a:lstStyle/>
          <a:p>
            <a:r>
              <a:rPr lang="en-US" altLang="en-US" dirty="0" smtClean="0"/>
              <a:t>Who to Contact?</a:t>
            </a:r>
            <a:endParaRPr lang="en-US" altLang="en-US" dirty="0"/>
          </a:p>
        </p:txBody>
      </p:sp>
      <p:sp>
        <p:nvSpPr>
          <p:cNvPr id="22" name="Footer Placeholder 21"/>
          <p:cNvSpPr>
            <a:spLocks noGrp="1"/>
          </p:cNvSpPr>
          <p:nvPr>
            <p:ph type="ftr" sz="quarter" idx="10"/>
          </p:nvPr>
        </p:nvSpPr>
        <p:spPr/>
        <p:txBody>
          <a:bodyPr/>
          <a:lstStyle/>
          <a:p>
            <a:r>
              <a:rPr lang="en-US" dirty="0" smtClean="0"/>
              <a:t>Distribution Statement A: Approved for public release.</a:t>
            </a:r>
            <a:endParaRPr lang="en-US" dirty="0"/>
          </a:p>
        </p:txBody>
      </p:sp>
      <p:sp>
        <p:nvSpPr>
          <p:cNvPr id="2" name="TextBox 1"/>
          <p:cNvSpPr txBox="1"/>
          <p:nvPr/>
        </p:nvSpPr>
        <p:spPr>
          <a:xfrm>
            <a:off x="6399910" y="5042776"/>
            <a:ext cx="5519651" cy="646331"/>
          </a:xfrm>
          <a:prstGeom prst="rect">
            <a:avLst/>
          </a:prstGeom>
          <a:noFill/>
        </p:spPr>
        <p:txBody>
          <a:bodyPr wrap="square" rtlCol="0">
            <a:spAutoFit/>
          </a:bodyPr>
          <a:lstStyle/>
          <a:p>
            <a:pPr algn="ctr"/>
            <a:r>
              <a:rPr lang="en-US" b="1" dirty="0" smtClean="0"/>
              <a:t>OTST Team Email</a:t>
            </a:r>
          </a:p>
          <a:p>
            <a:pPr algn="ctr"/>
            <a:r>
              <a:rPr lang="en-US" u="sng" dirty="0" smtClean="0">
                <a:hlinkClick r:id="rId4"/>
              </a:rPr>
              <a:t>osd.ncr.ousd-r-e.mbx.sbir-sttr-tech-transition@mail.mil</a:t>
            </a:r>
            <a:endParaRPr lang="en-US" b="1" dirty="0"/>
          </a:p>
        </p:txBody>
      </p:sp>
    </p:spTree>
    <p:extLst>
      <p:ext uri="{BB962C8B-B14F-4D97-AF65-F5344CB8AC3E}">
        <p14:creationId xmlns:p14="http://schemas.microsoft.com/office/powerpoint/2010/main" val="326065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1540" y="1111737"/>
            <a:ext cx="11398228" cy="4972565"/>
          </a:xfrm>
        </p:spPr>
        <p:txBody>
          <a:bodyPr>
            <a:noAutofit/>
          </a:bodyPr>
          <a:lstStyle/>
          <a:p>
            <a:pPr marL="0" indent="0">
              <a:lnSpc>
                <a:spcPct val="100000"/>
              </a:lnSpc>
              <a:buNone/>
            </a:pPr>
            <a:r>
              <a:rPr lang="en-US" sz="1600" b="1" dirty="0" smtClean="0">
                <a:solidFill>
                  <a:schemeClr val="tx1"/>
                </a:solidFill>
              </a:rPr>
              <a:t>Small Business Innovation Research (SBIR) Program </a:t>
            </a:r>
          </a:p>
          <a:p>
            <a:pPr marL="0" indent="0">
              <a:lnSpc>
                <a:spcPct val="100000"/>
              </a:lnSpc>
              <a:buNone/>
            </a:pPr>
            <a:r>
              <a:rPr lang="en-US" sz="1600" dirty="0" smtClean="0">
                <a:solidFill>
                  <a:schemeClr val="tx1"/>
                </a:solidFill>
              </a:rPr>
              <a:t>Established by Congress in 1982 to strengthen the role of innovative small business concerns (SBCs) in Federally-funded research or research and development (R/R&amp;D). </a:t>
            </a:r>
          </a:p>
          <a:p>
            <a:pPr marL="0" indent="0">
              <a:lnSpc>
                <a:spcPct val="100000"/>
              </a:lnSpc>
              <a:buNone/>
            </a:pPr>
            <a:r>
              <a:rPr lang="en-US" sz="1600" dirty="0" smtClean="0">
                <a:solidFill>
                  <a:schemeClr val="tx1"/>
                </a:solidFill>
              </a:rPr>
              <a:t>Objectives:</a:t>
            </a:r>
          </a:p>
          <a:p>
            <a:pPr marL="457189" lvl="1" indent="0">
              <a:lnSpc>
                <a:spcPct val="100000"/>
              </a:lnSpc>
              <a:buNone/>
            </a:pPr>
            <a:r>
              <a:rPr lang="en-US" sz="1600" dirty="0" smtClean="0">
                <a:solidFill>
                  <a:schemeClr val="tx1"/>
                </a:solidFill>
              </a:rPr>
              <a:t>(1) Stimulate technological innovation; </a:t>
            </a:r>
          </a:p>
          <a:p>
            <a:pPr marL="457189" lvl="1" indent="0">
              <a:lnSpc>
                <a:spcPct val="100000"/>
              </a:lnSpc>
              <a:buNone/>
            </a:pPr>
            <a:r>
              <a:rPr lang="en-US" sz="1600" dirty="0" smtClean="0">
                <a:solidFill>
                  <a:schemeClr val="tx1"/>
                </a:solidFill>
              </a:rPr>
              <a:t>(2) Use small business to meet Federal R/R&amp;D needs; </a:t>
            </a:r>
          </a:p>
          <a:p>
            <a:pPr marL="457189" lvl="1" indent="0">
              <a:lnSpc>
                <a:spcPct val="100000"/>
              </a:lnSpc>
              <a:buNone/>
            </a:pPr>
            <a:r>
              <a:rPr lang="en-US" sz="1600" dirty="0" smtClean="0">
                <a:solidFill>
                  <a:schemeClr val="tx1"/>
                </a:solidFill>
              </a:rPr>
              <a:t>(3) Foster and encourage participation by socially and economically disadvantaged SBCs in working in technological innovation; and </a:t>
            </a:r>
          </a:p>
          <a:p>
            <a:pPr marL="457189" lvl="1" indent="0">
              <a:lnSpc>
                <a:spcPct val="100000"/>
              </a:lnSpc>
              <a:buNone/>
            </a:pPr>
            <a:r>
              <a:rPr lang="en-US" sz="1600" dirty="0" smtClean="0">
                <a:solidFill>
                  <a:schemeClr val="tx1"/>
                </a:solidFill>
              </a:rPr>
              <a:t>(4) Increase private sector commercialization of innovations derived from Federal R/R&amp;D, thereby increasing competition, productivity and economic growth.</a:t>
            </a:r>
          </a:p>
          <a:p>
            <a:pPr marL="0" indent="0">
              <a:lnSpc>
                <a:spcPct val="100000"/>
              </a:lnSpc>
              <a:buNone/>
            </a:pPr>
            <a:r>
              <a:rPr lang="en-US" sz="1600" b="1" dirty="0" smtClean="0">
                <a:solidFill>
                  <a:schemeClr val="tx1"/>
                </a:solidFill>
              </a:rPr>
              <a:t>Commercialization Pilot Program (CPP) </a:t>
            </a:r>
          </a:p>
          <a:p>
            <a:pPr marL="0" indent="0">
              <a:lnSpc>
                <a:spcPct val="100000"/>
              </a:lnSpc>
              <a:buNone/>
            </a:pPr>
            <a:r>
              <a:rPr lang="en-US" sz="1600" dirty="0" smtClean="0">
                <a:solidFill>
                  <a:schemeClr val="tx1"/>
                </a:solidFill>
              </a:rPr>
              <a:t>Established by Congress in 2006 to accelerate the transition of technologies, products, and services developed under SBIR to Phase III, including the acquisition process. </a:t>
            </a:r>
          </a:p>
          <a:p>
            <a:pPr marL="746114" lvl="3" indent="-231775">
              <a:spcAft>
                <a:spcPts val="6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Made permanent in 2012 and renamed the Commercialization Readiness Program (CRP).</a:t>
            </a:r>
          </a:p>
          <a:p>
            <a:pPr marL="746114" lvl="3" indent="-231775">
              <a:spcAft>
                <a:spcPts val="4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Dynamic, results-oriented response to the Congressional challenge to the Department of Defense in 2006 to deliver more advanced technologies - faster - to our </a:t>
            </a:r>
            <a:r>
              <a:rPr lang="en-US" sz="1600" i="1" dirty="0" smtClean="0">
                <a:solidFill>
                  <a:srgbClr val="0000CC"/>
                </a:solidFill>
                <a:cs typeface="Calibri" panose="020F0502020204030204" pitchFamily="34" charset="0"/>
              </a:rPr>
              <a:t>warfighters.</a:t>
            </a:r>
            <a:endParaRPr lang="en-US" sz="1600" dirty="0"/>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2</a:t>
            </a:fld>
            <a:endParaRPr lang="en-US" altLang="en-US" dirty="0"/>
          </a:p>
        </p:txBody>
      </p:sp>
      <p:sp>
        <p:nvSpPr>
          <p:cNvPr id="6146" name="Rectangle 2"/>
          <p:cNvSpPr>
            <a:spLocks noGrp="1" noChangeArrowheads="1"/>
          </p:cNvSpPr>
          <p:nvPr>
            <p:ph type="title"/>
          </p:nvPr>
        </p:nvSpPr>
        <p:spPr/>
        <p:txBody>
          <a:bodyPr>
            <a:normAutofit fontScale="90000"/>
          </a:bodyPr>
          <a:lstStyle/>
          <a:p>
            <a:r>
              <a:rPr lang="en-US" altLang="en-US" dirty="0" smtClean="0"/>
              <a:t>SBIR / CRP Background</a:t>
            </a:r>
            <a:endParaRPr lang="en-US" altLang="en-US" dirty="0"/>
          </a:p>
        </p:txBody>
      </p:sp>
      <p:sp>
        <p:nvSpPr>
          <p:cNvPr id="25" name="Footer Placeholder 24"/>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156737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76" name="AutoShape 28"/>
          <p:cNvSpPr>
            <a:spLocks noChangeArrowheads="1"/>
          </p:cNvSpPr>
          <p:nvPr/>
        </p:nvSpPr>
        <p:spPr bwMode="auto">
          <a:xfrm>
            <a:off x="6343745" y="1915439"/>
            <a:ext cx="2691303" cy="3279173"/>
          </a:xfrm>
          <a:prstGeom prst="rect">
            <a:avLst/>
          </a:prstGeom>
          <a:gradFill flip="none" rotWithShape="1">
            <a:gsLst>
              <a:gs pos="19000">
                <a:schemeClr val="accent4">
                  <a:lumMod val="60000"/>
                  <a:lumOff val="40000"/>
                </a:schemeClr>
              </a:gs>
              <a:gs pos="53000">
                <a:srgbClr val="1010CF"/>
              </a:gs>
              <a:gs pos="98000">
                <a:srgbClr val="1010CF"/>
              </a:gs>
              <a:gs pos="100000">
                <a:srgbClr val="1010CF"/>
              </a:gs>
            </a:gsLst>
            <a:lin ang="0" scaled="1"/>
            <a:tileRect/>
          </a:gradFill>
          <a:ln w="19050" algn="ctr">
            <a:solidFill>
              <a:schemeClr val="tx1"/>
            </a:solidFill>
            <a:miter lim="800000"/>
            <a:headEnd/>
            <a:tailEnd/>
          </a:ln>
          <a:scene3d>
            <a:camera prst="orthographicFront"/>
            <a:lightRig rig="threePt" dir="t"/>
          </a:scene3d>
          <a:sp3d prstMaterial="dkEdge">
            <a:bevelT/>
            <a:bevelB/>
          </a:sp3d>
        </p:spPr>
        <p:txBody>
          <a:bodyPr wrap="none" anchor="ctr"/>
          <a:lstStyle/>
          <a:p>
            <a:pPr algn="ctr" eaLnBrk="1" hangingPunct="1">
              <a:defRPr/>
            </a:pPr>
            <a:endParaRPr lang="en-US" sz="1200" dirty="0">
              <a:solidFill>
                <a:srgbClr val="FFFF00"/>
              </a:solidFill>
              <a:ea typeface="MS PGothic" pitchFamily="34" charset="-128"/>
              <a:cs typeface="Calibri" panose="020F0502020204030204" pitchFamily="34" charset="0"/>
            </a:endParaRPr>
          </a:p>
        </p:txBody>
      </p:sp>
      <p:sp>
        <p:nvSpPr>
          <p:cNvPr id="10246" name="Text Box 8"/>
          <p:cNvSpPr txBox="1">
            <a:spLocks noChangeArrowheads="1"/>
          </p:cNvSpPr>
          <p:nvPr/>
        </p:nvSpPr>
        <p:spPr bwMode="auto">
          <a:xfrm>
            <a:off x="1592273" y="5661708"/>
            <a:ext cx="103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CONTRACT</a:t>
            </a:r>
          </a:p>
          <a:p>
            <a:pPr eaLnBrk="1" hangingPunct="1"/>
            <a:r>
              <a:rPr lang="en-US" altLang="en-US" sz="1100" dirty="0">
                <a:solidFill>
                  <a:schemeClr val="tx1"/>
                </a:solidFill>
                <a:latin typeface="+mn-lt"/>
                <a:cs typeface="Calibri" panose="020F0502020204030204" pitchFamily="34" charset="0"/>
              </a:rPr>
              <a:t>TYPE -</a:t>
            </a:r>
          </a:p>
        </p:txBody>
      </p:sp>
      <p:sp>
        <p:nvSpPr>
          <p:cNvPr id="10247" name="Text Box 17"/>
          <p:cNvSpPr txBox="1">
            <a:spLocks noChangeArrowheads="1"/>
          </p:cNvSpPr>
          <p:nvPr/>
        </p:nvSpPr>
        <p:spPr bwMode="auto">
          <a:xfrm>
            <a:off x="9013321" y="3787616"/>
            <a:ext cx="15769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Non-SBIR $</a:t>
            </a:r>
          </a:p>
          <a:p>
            <a:pPr eaLnBrk="1" hangingPunct="1"/>
            <a:r>
              <a:rPr lang="en-US" altLang="en-US" sz="1200" dirty="0">
                <a:solidFill>
                  <a:schemeClr val="tx1"/>
                </a:solidFill>
                <a:latin typeface="+mn-lt"/>
                <a:cs typeface="Calibri" panose="020F0502020204030204" pitchFamily="34" charset="0"/>
              </a:rPr>
              <a:t>Variable</a:t>
            </a:r>
          </a:p>
          <a:p>
            <a:pPr eaLnBrk="1" hangingPunct="1"/>
            <a:r>
              <a:rPr lang="en-US" altLang="en-US" sz="1000" b="0" dirty="0">
                <a:solidFill>
                  <a:srgbClr val="0000CC"/>
                </a:solidFill>
                <a:latin typeface="+mn-lt"/>
                <a:cs typeface="Calibri" panose="020F0502020204030204" pitchFamily="34" charset="0"/>
              </a:rPr>
              <a:t>BOA or “C” Type Contracts</a:t>
            </a:r>
          </a:p>
        </p:txBody>
      </p:sp>
      <p:sp>
        <p:nvSpPr>
          <p:cNvPr id="2056" name="Rectangle 14"/>
          <p:cNvSpPr>
            <a:spLocks noChangeArrowheads="1"/>
          </p:cNvSpPr>
          <p:nvPr/>
        </p:nvSpPr>
        <p:spPr bwMode="auto">
          <a:xfrm>
            <a:off x="6458795" y="5719981"/>
            <a:ext cx="2514600" cy="316382"/>
          </a:xfrm>
          <a:prstGeom prst="rect">
            <a:avLst/>
          </a:prstGeom>
          <a:gradFill flip="none" rotWithShape="1">
            <a:gsLst>
              <a:gs pos="56000">
                <a:srgbClr val="FFE285"/>
              </a:gs>
              <a:gs pos="100000">
                <a:srgbClr val="0000FF"/>
              </a:gs>
              <a:gs pos="100000">
                <a:schemeClr val="accent4">
                  <a:lumMod val="45000"/>
                  <a:lumOff val="55000"/>
                </a:schemeClr>
              </a:gs>
              <a:gs pos="100000">
                <a:schemeClr val="accent4">
                  <a:lumMod val="30000"/>
                  <a:lumOff val="70000"/>
                </a:schemeClr>
              </a:gs>
            </a:gsLst>
            <a:path path="circle">
              <a:fillToRect r="100000" b="100000"/>
            </a:path>
            <a:tileRect l="-100000" t="-100000"/>
          </a:gradFill>
          <a:ln w="9525">
            <a:solidFill>
              <a:srgbClr val="0000CC"/>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ＭＳ Ｐゴシック" charset="-128"/>
                <a:cs typeface="Calibri" panose="020F0502020204030204" pitchFamily="34" charset="0"/>
              </a:rPr>
              <a:t>CPFF</a:t>
            </a:r>
          </a:p>
        </p:txBody>
      </p:sp>
      <p:sp>
        <p:nvSpPr>
          <p:cNvPr id="2057" name="Rectangle 16"/>
          <p:cNvSpPr>
            <a:spLocks noChangeArrowheads="1"/>
          </p:cNvSpPr>
          <p:nvPr/>
        </p:nvSpPr>
        <p:spPr bwMode="auto">
          <a:xfrm>
            <a:off x="9017184" y="5714415"/>
            <a:ext cx="1600200" cy="311279"/>
          </a:xfrm>
          <a:prstGeom prst="rect">
            <a:avLst/>
          </a:prstGeom>
          <a:solidFill>
            <a:srgbClr val="0000CC"/>
          </a:solidFill>
          <a:ln w="19050" algn="ctr">
            <a:solidFill>
              <a:srgbClr val="0000CC"/>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solidFill>
                  <a:srgbClr val="FFFF00"/>
                </a:solidFill>
                <a:ea typeface="MS PGothic" pitchFamily="34" charset="-128"/>
                <a:cs typeface="Calibri" panose="020F0502020204030204" pitchFamily="34" charset="0"/>
              </a:rPr>
              <a:t>Any</a:t>
            </a:r>
          </a:p>
        </p:txBody>
      </p:sp>
      <p:sp>
        <p:nvSpPr>
          <p:cNvPr id="10260" name="Text Box 18"/>
          <p:cNvSpPr txBox="1">
            <a:spLocks noChangeArrowheads="1"/>
          </p:cNvSpPr>
          <p:nvPr/>
        </p:nvSpPr>
        <p:spPr bwMode="auto">
          <a:xfrm>
            <a:off x="1564424" y="6023503"/>
            <a:ext cx="12255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TYPICAL TRL</a:t>
            </a:r>
          </a:p>
        </p:txBody>
      </p:sp>
      <p:sp>
        <p:nvSpPr>
          <p:cNvPr id="2059" name="Text Box 19"/>
          <p:cNvSpPr txBox="1">
            <a:spLocks noChangeArrowheads="1"/>
          </p:cNvSpPr>
          <p:nvPr/>
        </p:nvSpPr>
        <p:spPr bwMode="auto">
          <a:xfrm>
            <a:off x="2940050" y="6029216"/>
            <a:ext cx="473206"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~0-3</a:t>
            </a:r>
          </a:p>
        </p:txBody>
      </p:sp>
      <p:sp>
        <p:nvSpPr>
          <p:cNvPr id="2060" name="Text Box 20"/>
          <p:cNvSpPr txBox="1">
            <a:spLocks noChangeArrowheads="1"/>
          </p:cNvSpPr>
          <p:nvPr/>
        </p:nvSpPr>
        <p:spPr bwMode="auto">
          <a:xfrm>
            <a:off x="4983163" y="6038847"/>
            <a:ext cx="470000" cy="276999"/>
          </a:xfrm>
          <a:prstGeom prst="rect">
            <a:avLst/>
          </a:prstGeom>
          <a:noFill/>
          <a:ln w="9525" algn="ctr">
            <a:noFill/>
            <a:miter lim="800000"/>
            <a:headEnd/>
            <a:tailEnd/>
          </a:ln>
        </p:spPr>
        <p:txBody>
          <a:bodyPr wrap="none">
            <a:spAutoFit/>
          </a:bodyPr>
          <a:lstStyle>
            <a:defPPr>
              <a:defRPr lang="en-US"/>
            </a:defPPr>
            <a:lvl1pPr>
              <a:defRPr sz="1200" b="1">
                <a:latin typeface="Times New Roman" pitchFamily="18" charset="0"/>
                <a:ea typeface="MS PGothic" pitchFamily="34" charset="-128"/>
                <a:cs typeface="Times New Roman" pitchFamily="18" charset="0"/>
              </a:defRPr>
            </a:lvl1pPr>
          </a:lstStyle>
          <a:p>
            <a:r>
              <a:rPr lang="en-US" dirty="0">
                <a:latin typeface="+mn-lt"/>
                <a:cs typeface="Calibri" panose="020F0502020204030204" pitchFamily="34" charset="0"/>
              </a:rPr>
              <a:t>~3-5</a:t>
            </a:r>
          </a:p>
        </p:txBody>
      </p:sp>
      <p:sp>
        <p:nvSpPr>
          <p:cNvPr id="2061" name="Text Box 21"/>
          <p:cNvSpPr txBox="1">
            <a:spLocks noChangeArrowheads="1"/>
          </p:cNvSpPr>
          <p:nvPr/>
        </p:nvSpPr>
        <p:spPr bwMode="auto">
          <a:xfrm>
            <a:off x="7496375" y="6019591"/>
            <a:ext cx="473206"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~5-7</a:t>
            </a:r>
          </a:p>
        </p:txBody>
      </p:sp>
      <p:sp>
        <p:nvSpPr>
          <p:cNvPr id="10265" name="Rectangle 23"/>
          <p:cNvSpPr>
            <a:spLocks noGrp="1" noChangeArrowheads="1"/>
          </p:cNvSpPr>
          <p:nvPr>
            <p:ph type="title"/>
          </p:nvPr>
        </p:nvSpPr>
        <p:spPr/>
        <p:txBody>
          <a:bodyPr>
            <a:normAutofit fontScale="90000"/>
          </a:bodyPr>
          <a:lstStyle/>
          <a:p>
            <a:r>
              <a:rPr lang="en-US" altLang="en-US" dirty="0" smtClean="0"/>
              <a:t>OUSD (R&amp;E) SBIR/STTR Award Structure</a:t>
            </a:r>
            <a:endParaRPr lang="en-US" altLang="en-US" dirty="0"/>
          </a:p>
        </p:txBody>
      </p:sp>
      <p:sp>
        <p:nvSpPr>
          <p:cNvPr id="10" name="Footer Placeholder 9"/>
          <p:cNvSpPr>
            <a:spLocks noGrp="1"/>
          </p:cNvSpPr>
          <p:nvPr>
            <p:ph type="ftr" sz="quarter" idx="10"/>
          </p:nvPr>
        </p:nvSpPr>
        <p:spPr/>
        <p:txBody>
          <a:bodyPr/>
          <a:lstStyle/>
          <a:p>
            <a:r>
              <a:rPr lang="en-US" dirty="0" smtClean="0"/>
              <a:t>Distribution Statement A: Approved for public release.</a:t>
            </a:r>
            <a:endParaRPr lang="en-US" dirty="0"/>
          </a:p>
        </p:txBody>
      </p:sp>
      <p:sp>
        <p:nvSpPr>
          <p:cNvPr id="2064" name="AutoShape 25"/>
          <p:cNvSpPr>
            <a:spLocks noChangeArrowheads="1"/>
          </p:cNvSpPr>
          <p:nvPr/>
        </p:nvSpPr>
        <p:spPr bwMode="auto">
          <a:xfrm>
            <a:off x="9083673" y="3081784"/>
            <a:ext cx="1533713"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321 h 21600"/>
              <a:gd name="T14" fmla="*/ 17819 w 21600"/>
              <a:gd name="T15" fmla="*/ 15279 h 21600"/>
            </a:gdLst>
            <a:ahLst/>
            <a:cxnLst>
              <a:cxn ang="T8">
                <a:pos x="T0" y="T1"/>
              </a:cxn>
              <a:cxn ang="T9">
                <a:pos x="T2" y="T3"/>
              </a:cxn>
              <a:cxn ang="T10">
                <a:pos x="T4" y="T5"/>
              </a:cxn>
              <a:cxn ang="T11">
                <a:pos x="T6" y="T7"/>
              </a:cxn>
            </a:cxnLst>
            <a:rect l="T12" t="T13" r="T14" b="T15"/>
            <a:pathLst>
              <a:path w="21600" h="21600">
                <a:moveTo>
                  <a:pt x="12483" y="0"/>
                </a:moveTo>
                <a:lnTo>
                  <a:pt x="12483" y="6321"/>
                </a:lnTo>
                <a:lnTo>
                  <a:pt x="3375" y="6321"/>
                </a:lnTo>
                <a:lnTo>
                  <a:pt x="3375" y="15279"/>
                </a:lnTo>
                <a:lnTo>
                  <a:pt x="12483" y="15279"/>
                </a:lnTo>
                <a:lnTo>
                  <a:pt x="12483" y="21600"/>
                </a:lnTo>
                <a:lnTo>
                  <a:pt x="21600" y="10800"/>
                </a:lnTo>
                <a:close/>
              </a:path>
              <a:path w="21600" h="21600">
                <a:moveTo>
                  <a:pt x="1350" y="6321"/>
                </a:moveTo>
                <a:lnTo>
                  <a:pt x="1350" y="15279"/>
                </a:lnTo>
                <a:lnTo>
                  <a:pt x="2700" y="15279"/>
                </a:lnTo>
                <a:lnTo>
                  <a:pt x="2700" y="6321"/>
                </a:lnTo>
                <a:close/>
              </a:path>
              <a:path w="21600" h="21600">
                <a:moveTo>
                  <a:pt x="0" y="6321"/>
                </a:moveTo>
                <a:lnTo>
                  <a:pt x="0" y="15279"/>
                </a:lnTo>
                <a:lnTo>
                  <a:pt x="675" y="15279"/>
                </a:lnTo>
                <a:lnTo>
                  <a:pt x="675" y="6321"/>
                </a:lnTo>
                <a:close/>
              </a:path>
            </a:pathLst>
          </a:custGeom>
          <a:solidFill>
            <a:srgbClr val="0000FF"/>
          </a:solidFill>
          <a:ln w="19050" algn="ctr">
            <a:solidFill>
              <a:schemeClr val="tx1"/>
            </a:solidFill>
            <a:miter lim="800000"/>
            <a:headEnd/>
            <a:tailEnd/>
          </a:ln>
          <a:scene3d>
            <a:camera prst="orthographicFront"/>
            <a:lightRig rig="threePt" dir="t"/>
          </a:scene3d>
          <a:sp3d prstMaterial="dkEdge">
            <a:bevelT/>
            <a:bevelB/>
          </a:sp3d>
        </p:spPr>
        <p:txBody>
          <a:bodyPr wrap="none" anchor="ctr"/>
          <a:lstStyle/>
          <a:p>
            <a:pPr algn="ctr" eaLnBrk="1" hangingPunct="1">
              <a:defRPr/>
            </a:pPr>
            <a:r>
              <a:rPr lang="en-US" sz="1400" b="1" dirty="0">
                <a:solidFill>
                  <a:srgbClr val="FFFF00"/>
                </a:solidFill>
                <a:ea typeface="MS PGothic" pitchFamily="34" charset="-128"/>
                <a:cs typeface="Calibri" panose="020F0502020204030204" pitchFamily="34" charset="0"/>
              </a:rPr>
              <a:t>Phase III</a:t>
            </a:r>
          </a:p>
        </p:txBody>
      </p:sp>
      <p:sp>
        <p:nvSpPr>
          <p:cNvPr id="8212" name="AutoShape 29"/>
          <p:cNvSpPr>
            <a:spLocks noChangeArrowheads="1"/>
          </p:cNvSpPr>
          <p:nvPr/>
        </p:nvSpPr>
        <p:spPr bwMode="auto">
          <a:xfrm>
            <a:off x="6439547" y="2111892"/>
            <a:ext cx="2525153" cy="1007171"/>
          </a:xfrm>
          <a:prstGeom prst="notchedRightArrow">
            <a:avLst>
              <a:gd name="adj1" fmla="val 32670"/>
              <a:gd name="adj2" fmla="val 41123"/>
            </a:avLst>
          </a:prstGeom>
          <a:solidFill>
            <a:schemeClr val="accent4">
              <a:lumMod val="60000"/>
              <a:lumOff val="40000"/>
            </a:schemeClr>
          </a:solidFill>
          <a:ln w="9525">
            <a:solidFill>
              <a:schemeClr val="tx1"/>
            </a:solidFill>
            <a:miter lim="800000"/>
            <a:headEnd/>
            <a:tailEnd/>
          </a:ln>
          <a:scene3d>
            <a:camera prst="orthographicFront"/>
            <a:lightRig rig="threePt" dir="t"/>
          </a:scene3d>
          <a:sp3d prstMaterial="dkEdge">
            <a:bevelT/>
            <a:bevelB/>
          </a:sp3d>
        </p:spPr>
        <p:txBody>
          <a:bodyPr wrap="none" anchor="ctr"/>
          <a:lstStyle/>
          <a:p>
            <a:pPr eaLnBrk="1" hangingPunct="1">
              <a:defRPr/>
            </a:pPr>
            <a:r>
              <a:rPr lang="en-US" sz="1100" b="1" u="sng" dirty="0">
                <a:ea typeface="ＭＳ Ｐゴシック" charset="-128"/>
                <a:cs typeface="Calibri" panose="020F0502020204030204" pitchFamily="34" charset="0"/>
              </a:rPr>
              <a:t>PII </a:t>
            </a:r>
            <a:r>
              <a:rPr lang="en-US" sz="1100" b="1" u="sng" dirty="0" smtClean="0">
                <a:ea typeface="ＭＳ Ｐゴシック" charset="-128"/>
                <a:cs typeface="Calibri" panose="020F0502020204030204" pitchFamily="34" charset="0"/>
              </a:rPr>
              <a:t>Enhancement</a:t>
            </a:r>
            <a:endParaRPr lang="en-US" sz="12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10273" name="Text Box 31"/>
          <p:cNvSpPr txBox="1">
            <a:spLocks noChangeArrowheads="1"/>
          </p:cNvSpPr>
          <p:nvPr/>
        </p:nvSpPr>
        <p:spPr bwMode="auto">
          <a:xfrm>
            <a:off x="6429328" y="2713050"/>
            <a:ext cx="21610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a:t>
            </a:r>
            <a:r>
              <a:rPr lang="en-US" altLang="en-US" sz="1000" dirty="0" smtClean="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1.972.8M </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SBIR </a:t>
            </a:r>
            <a:r>
              <a:rPr lang="en-US" altLang="en-US" sz="1000" dirty="0" smtClean="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a:t>
            </a:r>
            <a:r>
              <a:rPr lang="en-US" altLang="en-US" sz="1100" dirty="0" smtClean="0">
                <a:ln w="0"/>
                <a:solidFill>
                  <a:srgbClr val="FF0000"/>
                </a:solidFill>
                <a:effectLst>
                  <a:outerShdw blurRad="38100" dist="19050" dir="2700000" algn="tl" rotWithShape="0">
                    <a:schemeClr val="dk1">
                      <a:alpha val="40000"/>
                    </a:schemeClr>
                  </a:outerShdw>
                </a:effectLst>
                <a:latin typeface="+mn-lt"/>
                <a:cs typeface="Calibri" panose="020F0502020204030204" pitchFamily="34" charset="0"/>
              </a:rPr>
              <a:t>*</a:t>
            </a:r>
            <a:r>
              <a:rPr lang="en-US" altLang="en-US" sz="1000" dirty="0" smtClean="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a:t>
            </a:r>
            <a:endPar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endParaRPr>
          </a:p>
          <a:p>
            <a:pPr algn="r" eaLnBrk="1" hangingPunct="1"/>
            <a:r>
              <a:rPr lang="en-US" sz="1000" dirty="0" smtClean="0">
                <a:ln w="0"/>
                <a:solidFill>
                  <a:srgbClr val="FFFF00"/>
                </a:solidFill>
                <a:effectLst>
                  <a:outerShdw blurRad="38100" dist="19050" dir="2700000" algn="tl" rotWithShape="0">
                    <a:schemeClr val="dk1">
                      <a:alpha val="40000"/>
                    </a:schemeClr>
                  </a:outerShdw>
                </a:effectLst>
                <a:latin typeface="+mn-lt"/>
                <a:ea typeface="MS PGothic" pitchFamily="34" charset="-128"/>
                <a:cs typeface="Calibri" panose="020F0502020204030204" pitchFamily="34" charset="0"/>
              </a:rPr>
              <a:t>1:1 NoN-SBIR       </a:t>
            </a:r>
            <a:endPar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endParaRPr>
          </a:p>
        </p:txBody>
      </p:sp>
      <p:sp>
        <p:nvSpPr>
          <p:cNvPr id="2068" name="AutoShape 33"/>
          <p:cNvSpPr>
            <a:spLocks noChangeArrowheads="1"/>
          </p:cNvSpPr>
          <p:nvPr/>
        </p:nvSpPr>
        <p:spPr bwMode="auto">
          <a:xfrm>
            <a:off x="6413990" y="4083279"/>
            <a:ext cx="2559406" cy="883182"/>
          </a:xfrm>
          <a:prstGeom prst="notchedRightArrow">
            <a:avLst>
              <a:gd name="adj1" fmla="val 39500"/>
              <a:gd name="adj2" fmla="val 45919"/>
            </a:avLst>
          </a:prstGeom>
          <a:solidFill>
            <a:schemeClr val="accent4">
              <a:lumMod val="60000"/>
              <a:lumOff val="40000"/>
            </a:schemeClr>
          </a:solidFill>
          <a:ln w="9525">
            <a:solidFill>
              <a:srgbClr val="0000FF"/>
            </a:solidFill>
            <a:miter lim="800000"/>
            <a:headEnd/>
            <a:tailEnd/>
          </a:ln>
          <a:scene3d>
            <a:camera prst="orthographicFront"/>
            <a:lightRig rig="threePt" dir="t"/>
          </a:scene3d>
          <a:sp3d prstMaterial="dkEdge">
            <a:bevelT/>
            <a:bevelB/>
          </a:sp3d>
        </p:spPr>
        <p:txBody>
          <a:bodyPr wrap="none" anchor="ctr"/>
          <a:lstStyle/>
          <a:p>
            <a:pPr eaLnBrk="1" hangingPunct="1">
              <a:defRPr/>
            </a:pPr>
            <a:r>
              <a:rPr lang="en-US" altLang="en-US" sz="1100" b="1" u="sng" dirty="0">
                <a:ea typeface="ＭＳ Ｐゴシック" charset="-128"/>
                <a:cs typeface="Calibri" panose="020F0502020204030204" pitchFamily="34" charset="0"/>
              </a:rPr>
              <a:t>PII Accelerated Transition (AT) </a:t>
            </a:r>
          </a:p>
          <a:p>
            <a:pPr eaLnBrk="1" hangingPunct="1">
              <a:defRPr/>
            </a:pPr>
            <a:r>
              <a:rPr lang="en-US" altLang="en-US" sz="1100" dirty="0">
                <a:ea typeface="ＭＳ Ｐゴシック" charset="-128"/>
                <a:cs typeface="Calibri" panose="020F0502020204030204" pitchFamily="34" charset="0"/>
              </a:rPr>
              <a:t>PoP - NTE 26 mo.</a:t>
            </a:r>
          </a:p>
        </p:txBody>
      </p:sp>
      <p:sp>
        <p:nvSpPr>
          <p:cNvPr id="10278" name="Text Box 49"/>
          <p:cNvSpPr txBox="1">
            <a:spLocks noChangeArrowheads="1"/>
          </p:cNvSpPr>
          <p:nvPr/>
        </p:nvSpPr>
        <p:spPr bwMode="auto">
          <a:xfrm>
            <a:off x="4092385" y="4086699"/>
            <a:ext cx="218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b="0" i="1" dirty="0" smtClean="0">
                <a:solidFill>
                  <a:schemeClr val="tx1"/>
                </a:solidFill>
                <a:latin typeface="+mn-lt"/>
                <a:cs typeface="Calibri" panose="020F0502020204030204" pitchFamily="34" charset="0"/>
              </a:rPr>
              <a:t>(example) </a:t>
            </a:r>
            <a:r>
              <a:rPr lang="en-US" altLang="en-US" sz="1100" dirty="0" smtClean="0">
                <a:solidFill>
                  <a:schemeClr val="tx1"/>
                </a:solidFill>
                <a:latin typeface="+mn-lt"/>
                <a:cs typeface="Calibri" panose="020F0502020204030204" pitchFamily="34" charset="0"/>
              </a:rPr>
              <a:t>Base </a:t>
            </a:r>
            <a:r>
              <a:rPr lang="en-US" altLang="en-US" sz="1100" dirty="0">
                <a:solidFill>
                  <a:schemeClr val="tx1"/>
                </a:solidFill>
                <a:latin typeface="+mn-lt"/>
                <a:cs typeface="Calibri" panose="020F0502020204030204" pitchFamily="34" charset="0"/>
              </a:rPr>
              <a:t>≤ </a:t>
            </a:r>
            <a:r>
              <a:rPr lang="en-US" altLang="en-US" sz="1100" dirty="0" smtClean="0">
                <a:solidFill>
                  <a:schemeClr val="tx1"/>
                </a:solidFill>
                <a:latin typeface="+mn-lt"/>
                <a:cs typeface="Calibri" panose="020F0502020204030204" pitchFamily="34" charset="0"/>
              </a:rPr>
              <a:t>$1,000K</a:t>
            </a:r>
            <a:endParaRPr lang="en-US" altLang="en-US" sz="1100" dirty="0">
              <a:solidFill>
                <a:schemeClr val="tx1"/>
              </a:solidFill>
              <a:latin typeface="+mn-lt"/>
              <a:cs typeface="Calibri" panose="020F0502020204030204" pitchFamily="34" charset="0"/>
            </a:endParaRPr>
          </a:p>
          <a:p>
            <a:pPr algn="ctr" eaLnBrk="1" hangingPunct="1"/>
            <a:r>
              <a:rPr lang="en-US" altLang="en-US" sz="1100" dirty="0">
                <a:solidFill>
                  <a:schemeClr val="tx1"/>
                </a:solidFill>
                <a:latin typeface="+mn-lt"/>
                <a:cs typeface="Calibri" panose="020F0502020204030204" pitchFamily="34" charset="0"/>
              </a:rPr>
              <a:t>Option ≤ </a:t>
            </a:r>
            <a:r>
              <a:rPr lang="en-US" altLang="en-US" sz="1100" dirty="0" smtClean="0">
                <a:solidFill>
                  <a:schemeClr val="tx1"/>
                </a:solidFill>
                <a:latin typeface="+mn-lt"/>
                <a:cs typeface="Calibri" panose="020F0502020204030204" pitchFamily="34" charset="0"/>
              </a:rPr>
              <a:t>$972,828K</a:t>
            </a:r>
            <a:endParaRPr lang="en-US" altLang="en-US" sz="1100" dirty="0">
              <a:solidFill>
                <a:schemeClr val="tx1"/>
              </a:solidFill>
              <a:latin typeface="+mn-lt"/>
              <a:cs typeface="Calibri" panose="020F0502020204030204" pitchFamily="34" charset="0"/>
            </a:endParaRPr>
          </a:p>
        </p:txBody>
      </p:sp>
      <p:sp>
        <p:nvSpPr>
          <p:cNvPr id="10279" name="Text Box 52"/>
          <p:cNvSpPr txBox="1">
            <a:spLocks noChangeArrowheads="1"/>
          </p:cNvSpPr>
          <p:nvPr/>
        </p:nvSpPr>
        <p:spPr bwMode="auto">
          <a:xfrm>
            <a:off x="6490603" y="4655363"/>
            <a:ext cx="21374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smtClean="0">
                <a:solidFill>
                  <a:srgbClr val="FFFF00"/>
                </a:solidFill>
                <a:latin typeface="+mn-lt"/>
                <a:cs typeface="Calibri" panose="020F0502020204030204" pitchFamily="34" charset="0"/>
              </a:rPr>
              <a:t>1.972.8M</a:t>
            </a:r>
            <a:r>
              <a:rPr lang="en-US" altLang="en-US" sz="1100" dirty="0" smtClean="0">
                <a:solidFill>
                  <a:srgbClr val="FF0000"/>
                </a:solidFill>
                <a:latin typeface="+mn-lt"/>
                <a:cs typeface="Calibri" panose="020F0502020204030204" pitchFamily="34" charset="0"/>
              </a:rPr>
              <a:t>*</a:t>
            </a:r>
            <a:r>
              <a:rPr lang="en-US" altLang="en-US" sz="1000" dirty="0" smtClean="0">
                <a:solidFill>
                  <a:srgbClr val="FFFF00"/>
                </a:solidFill>
                <a:latin typeface="+mn-lt"/>
                <a:cs typeface="Calibri" panose="020F0502020204030204" pitchFamily="34" charset="0"/>
              </a:rPr>
              <a:t>  </a:t>
            </a:r>
            <a:r>
              <a:rPr lang="en-US" altLang="en-US" sz="1000" dirty="0">
                <a:solidFill>
                  <a:srgbClr val="FFFF00"/>
                </a:solidFill>
                <a:latin typeface="+mn-lt"/>
                <a:cs typeface="Calibri" panose="020F0502020204030204" pitchFamily="34" charset="0"/>
              </a:rPr>
              <a:t>SBIR $</a:t>
            </a:r>
          </a:p>
        </p:txBody>
      </p:sp>
      <p:sp>
        <p:nvSpPr>
          <p:cNvPr id="45" name="TextBox 44"/>
          <p:cNvSpPr txBox="1"/>
          <p:nvPr/>
        </p:nvSpPr>
        <p:spPr>
          <a:xfrm>
            <a:off x="2453599" y="5265110"/>
            <a:ext cx="1638785" cy="201109"/>
          </a:xfrm>
          <a:prstGeom prst="rect">
            <a:avLst/>
          </a:prstGeom>
          <a:solidFill>
            <a:srgbClr val="FFFFCC"/>
          </a:solidFill>
          <a:ln w="15875">
            <a:solidFill>
              <a:schemeClr val="tx1"/>
            </a:solidFill>
          </a:ln>
          <a:scene3d>
            <a:camera prst="orthographicFront"/>
            <a:lightRig rig="threePt" dir="t"/>
          </a:scene3d>
          <a:sp3d prstMaterial="dkEdge">
            <a:bevelT/>
            <a:bevelB/>
          </a:sp3d>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err="1">
                <a:latin typeface="+mn-lt"/>
                <a:cs typeface="Calibri" panose="020F0502020204030204" pitchFamily="34" charset="0"/>
              </a:rPr>
              <a:t>NTE</a:t>
            </a:r>
            <a:r>
              <a:rPr lang="en-US" b="1" dirty="0">
                <a:latin typeface="+mn-lt"/>
                <a:cs typeface="Calibri" panose="020F0502020204030204" pitchFamily="34" charset="0"/>
              </a:rPr>
              <a:t> </a:t>
            </a:r>
            <a:r>
              <a:rPr lang="en-US" b="1" dirty="0" smtClean="0">
                <a:latin typeface="+mn-lt"/>
                <a:cs typeface="Calibri" panose="020F0502020204030204" pitchFamily="34" charset="0"/>
              </a:rPr>
              <a:t>$295,924.00</a:t>
            </a:r>
            <a:endParaRPr lang="en-US" b="1" dirty="0">
              <a:latin typeface="+mn-lt"/>
              <a:cs typeface="Calibri" panose="020F0502020204030204" pitchFamily="34" charset="0"/>
            </a:endParaRPr>
          </a:p>
        </p:txBody>
      </p:sp>
      <p:sp>
        <p:nvSpPr>
          <p:cNvPr id="46" name="TextBox 45"/>
          <p:cNvSpPr txBox="1"/>
          <p:nvPr/>
        </p:nvSpPr>
        <p:spPr>
          <a:xfrm>
            <a:off x="4119959" y="5261111"/>
            <a:ext cx="2270636" cy="199716"/>
          </a:xfrm>
          <a:prstGeom prst="rect">
            <a:avLst/>
          </a:prstGeom>
          <a:solidFill>
            <a:srgbClr val="FFFFCC"/>
          </a:solidFill>
          <a:ln w="15875">
            <a:solidFill>
              <a:schemeClr val="tx1"/>
            </a:solidFill>
          </a:ln>
          <a:scene3d>
            <a:camera prst="orthographicFront"/>
            <a:lightRig rig="threePt" dir="t"/>
          </a:scene3d>
          <a:sp3d prstMaterial="dkEdge">
            <a:bevelT/>
            <a:bevelB/>
          </a:sp3d>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NTE $</a:t>
            </a:r>
            <a:r>
              <a:rPr lang="en-US" b="1" dirty="0" smtClean="0">
                <a:latin typeface="+mn-lt"/>
                <a:cs typeface="Calibri" panose="020F0502020204030204" pitchFamily="34" charset="0"/>
              </a:rPr>
              <a:t>1,972,828.00</a:t>
            </a:r>
            <a:endParaRPr lang="en-US" b="1" dirty="0">
              <a:latin typeface="+mn-lt"/>
              <a:cs typeface="Calibri" panose="020F0502020204030204" pitchFamily="34" charset="0"/>
            </a:endParaRPr>
          </a:p>
        </p:txBody>
      </p:sp>
      <p:sp>
        <p:nvSpPr>
          <p:cNvPr id="47" name="TextBox 46"/>
          <p:cNvSpPr txBox="1"/>
          <p:nvPr/>
        </p:nvSpPr>
        <p:spPr>
          <a:xfrm>
            <a:off x="6418170" y="5261111"/>
            <a:ext cx="2639425" cy="199716"/>
          </a:xfrm>
          <a:prstGeom prst="rect">
            <a:avLst/>
          </a:prstGeom>
          <a:solidFill>
            <a:srgbClr val="FFFFCC"/>
          </a:solidFill>
          <a:ln w="15875">
            <a:solidFill>
              <a:schemeClr val="tx1"/>
            </a:solidFill>
          </a:ln>
          <a:scene3d>
            <a:camera prst="orthographicFront"/>
            <a:lightRig rig="threePt" dir="t"/>
          </a:scene3d>
          <a:sp3d prstMaterial="dkEdge">
            <a:bevelT/>
            <a:bevelB/>
          </a:sp3d>
        </p:spPr>
        <p:txBody>
          <a:bodyPr wrap="square"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err="1">
                <a:latin typeface="+mn-lt"/>
                <a:cs typeface="Calibri" panose="020F0502020204030204" pitchFamily="34" charset="0"/>
              </a:rPr>
              <a:t>NTE</a:t>
            </a:r>
            <a:r>
              <a:rPr lang="en-US" sz="1200" b="1" dirty="0">
                <a:latin typeface="+mn-lt"/>
                <a:cs typeface="Calibri" panose="020F0502020204030204" pitchFamily="34" charset="0"/>
              </a:rPr>
              <a:t> </a:t>
            </a:r>
            <a:r>
              <a:rPr lang="en-US" sz="1200" b="1" dirty="0" smtClean="0">
                <a:latin typeface="+mn-lt"/>
                <a:cs typeface="Calibri" panose="020F0502020204030204" pitchFamily="34" charset="0"/>
              </a:rPr>
              <a:t>$1,972,828.00</a:t>
            </a:r>
            <a:endParaRPr lang="en-US" sz="1200" b="1" dirty="0">
              <a:latin typeface="+mn-lt"/>
              <a:cs typeface="Calibri" panose="020F0502020204030204" pitchFamily="34" charset="0"/>
            </a:endParaRPr>
          </a:p>
        </p:txBody>
      </p:sp>
      <p:sp>
        <p:nvSpPr>
          <p:cNvPr id="49" name="TextBox 48"/>
          <p:cNvSpPr txBox="1"/>
          <p:nvPr/>
        </p:nvSpPr>
        <p:spPr>
          <a:xfrm>
            <a:off x="2453599" y="5448201"/>
            <a:ext cx="6603999" cy="193899"/>
          </a:xfrm>
          <a:prstGeom prst="rect">
            <a:avLst/>
          </a:prstGeom>
          <a:solidFill>
            <a:srgbClr val="FFFFCC"/>
          </a:solidFill>
          <a:ln w="15875">
            <a:solidFill>
              <a:schemeClr val="tx1"/>
            </a:solidFill>
          </a:ln>
          <a:scene3d>
            <a:camera prst="orthographicFront"/>
            <a:lightRig rig="threePt" dir="t"/>
          </a:scene3d>
          <a:sp3d prstMaterial="dkEdge">
            <a:bevelT/>
            <a:bevelB/>
          </a:sp3d>
        </p:spPr>
        <p:txBody>
          <a:bodyPr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err="1">
                <a:latin typeface="+mn-lt"/>
                <a:cs typeface="Calibri" panose="020F0502020204030204" pitchFamily="34" charset="0"/>
              </a:rPr>
              <a:t>NTE</a:t>
            </a:r>
            <a:r>
              <a:rPr lang="en-US" sz="1200" b="1" dirty="0">
                <a:latin typeface="+mn-lt"/>
                <a:cs typeface="Calibri" panose="020F0502020204030204" pitchFamily="34" charset="0"/>
              </a:rPr>
              <a:t> </a:t>
            </a:r>
            <a:r>
              <a:rPr lang="en-US" sz="1200" b="1" dirty="0" smtClean="0">
                <a:latin typeface="+mn-lt"/>
                <a:cs typeface="Calibri" panose="020F0502020204030204" pitchFamily="34" charset="0"/>
              </a:rPr>
              <a:t>$4,241,580.00</a:t>
            </a:r>
            <a:endParaRPr lang="en-US" sz="1200" b="1" dirty="0">
              <a:latin typeface="+mn-lt"/>
              <a:cs typeface="Calibri" panose="020F0502020204030204" pitchFamily="34" charset="0"/>
            </a:endParaRPr>
          </a:p>
        </p:txBody>
      </p:sp>
      <p:sp>
        <p:nvSpPr>
          <p:cNvPr id="48" name="TextBox 47"/>
          <p:cNvSpPr txBox="1"/>
          <p:nvPr/>
        </p:nvSpPr>
        <p:spPr>
          <a:xfrm>
            <a:off x="2411320" y="1638794"/>
            <a:ext cx="1566022" cy="193899"/>
          </a:xfrm>
          <a:prstGeom prst="rect">
            <a:avLst/>
          </a:prstGeom>
          <a:solidFill>
            <a:srgbClr val="FFFFCC"/>
          </a:solidFill>
          <a:ln w="15875">
            <a:solidFill>
              <a:schemeClr val="tx1"/>
            </a:solidFill>
          </a:ln>
          <a:effectLst/>
          <a:scene3d>
            <a:camera prst="orthographicFront"/>
            <a:lightRig rig="threePt" dir="t"/>
          </a:scene3d>
          <a:sp3d>
            <a:bevelT/>
            <a:bevelB/>
          </a:sp3d>
        </p:spPr>
        <p:txBody>
          <a:bodyPr wrap="square" lIns="0" tIns="0" rIns="0" bIns="9144">
            <a:spAutoFit/>
          </a:bodyPr>
          <a:lstStyle/>
          <a:p>
            <a:pPr algn="ctr" eaLnBrk="1" hangingPunct="1">
              <a:defRPr/>
            </a:pPr>
            <a:r>
              <a:rPr lang="en-US" sz="1200" b="1" dirty="0">
                <a:ea typeface="MS PGothic" pitchFamily="34" charset="-128"/>
                <a:cs typeface="Calibri" panose="020F0502020204030204" pitchFamily="34" charset="0"/>
              </a:rPr>
              <a:t>Year 1</a:t>
            </a:r>
          </a:p>
        </p:txBody>
      </p:sp>
      <p:sp>
        <p:nvSpPr>
          <p:cNvPr id="50" name="TextBox 49"/>
          <p:cNvSpPr txBox="1"/>
          <p:nvPr/>
        </p:nvSpPr>
        <p:spPr>
          <a:xfrm>
            <a:off x="3989924" y="1638793"/>
            <a:ext cx="1095375" cy="193899"/>
          </a:xfrm>
          <a:prstGeom prst="rect">
            <a:avLst/>
          </a:prstGeom>
          <a:solidFill>
            <a:srgbClr val="FFFFCC"/>
          </a:solidFill>
          <a:ln w="15875">
            <a:solidFill>
              <a:schemeClr val="tx1"/>
            </a:solidFill>
          </a:ln>
          <a:scene3d>
            <a:camera prst="orthographicFront"/>
            <a:lightRig rig="threePt" dir="t"/>
          </a:scene3d>
          <a:sp3d>
            <a:bevelT/>
            <a:bevelB/>
          </a:sp3d>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2</a:t>
            </a:r>
          </a:p>
        </p:txBody>
      </p:sp>
      <p:sp>
        <p:nvSpPr>
          <p:cNvPr id="52" name="TextBox 51"/>
          <p:cNvSpPr txBox="1"/>
          <p:nvPr/>
        </p:nvSpPr>
        <p:spPr>
          <a:xfrm>
            <a:off x="5091646" y="1638793"/>
            <a:ext cx="1233488" cy="193899"/>
          </a:xfrm>
          <a:prstGeom prst="rect">
            <a:avLst/>
          </a:prstGeom>
          <a:solidFill>
            <a:srgbClr val="FFFFCC"/>
          </a:solidFill>
          <a:ln w="15875">
            <a:solidFill>
              <a:schemeClr val="tx1"/>
            </a:solidFill>
          </a:ln>
          <a:scene3d>
            <a:camera prst="orthographicFront"/>
            <a:lightRig rig="threePt" dir="t"/>
          </a:scene3d>
          <a:sp3d>
            <a:bevelT/>
            <a:bevelB/>
          </a:sp3d>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3</a:t>
            </a:r>
          </a:p>
        </p:txBody>
      </p:sp>
      <p:sp>
        <p:nvSpPr>
          <p:cNvPr id="53" name="TextBox 52"/>
          <p:cNvSpPr txBox="1"/>
          <p:nvPr/>
        </p:nvSpPr>
        <p:spPr>
          <a:xfrm>
            <a:off x="6320582" y="1638793"/>
            <a:ext cx="1223962" cy="193899"/>
          </a:xfrm>
          <a:prstGeom prst="rect">
            <a:avLst/>
          </a:prstGeom>
          <a:solidFill>
            <a:srgbClr val="FFFFCC"/>
          </a:solidFill>
          <a:ln w="15875">
            <a:solidFill>
              <a:schemeClr val="tx1"/>
            </a:solidFill>
          </a:ln>
          <a:scene3d>
            <a:camera prst="orthographicFront"/>
            <a:lightRig rig="threePt" dir="t"/>
          </a:scene3d>
          <a:sp3d>
            <a:bevelT/>
            <a:bevelB/>
          </a:sp3d>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4</a:t>
            </a:r>
          </a:p>
        </p:txBody>
      </p:sp>
      <p:sp>
        <p:nvSpPr>
          <p:cNvPr id="54" name="TextBox 53"/>
          <p:cNvSpPr txBox="1"/>
          <p:nvPr/>
        </p:nvSpPr>
        <p:spPr>
          <a:xfrm>
            <a:off x="7539782" y="1638793"/>
            <a:ext cx="1300162" cy="193899"/>
          </a:xfrm>
          <a:prstGeom prst="rect">
            <a:avLst/>
          </a:prstGeom>
          <a:solidFill>
            <a:srgbClr val="FFFFCC"/>
          </a:solidFill>
          <a:ln w="15875">
            <a:solidFill>
              <a:schemeClr val="tx1"/>
            </a:solidFill>
          </a:ln>
          <a:scene3d>
            <a:camera prst="orthographicFront"/>
            <a:lightRig rig="threePt" dir="t"/>
          </a:scene3d>
          <a:sp3d>
            <a:bevelT/>
            <a:bevelB/>
          </a:sp3d>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5</a:t>
            </a:r>
          </a:p>
        </p:txBody>
      </p:sp>
      <p:sp>
        <p:nvSpPr>
          <p:cNvPr id="2083" name="Rectangle 5"/>
          <p:cNvSpPr>
            <a:spLocks noChangeArrowheads="1"/>
          </p:cNvSpPr>
          <p:nvPr/>
        </p:nvSpPr>
        <p:spPr bwMode="auto">
          <a:xfrm>
            <a:off x="2411323" y="1123833"/>
            <a:ext cx="1597025" cy="500149"/>
          </a:xfrm>
          <a:prstGeom prst="rect">
            <a:avLst/>
          </a:prstGeom>
          <a:solidFill>
            <a:schemeClr val="accent4">
              <a:lumMod val="60000"/>
              <a:lumOff val="40000"/>
            </a:schemeClr>
          </a:solidFill>
          <a:ln w="19050" algn="ctr">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Feasibility</a:t>
            </a:r>
          </a:p>
        </p:txBody>
      </p:sp>
      <p:sp>
        <p:nvSpPr>
          <p:cNvPr id="2084" name="Rectangle 6"/>
          <p:cNvSpPr>
            <a:spLocks noChangeArrowheads="1"/>
          </p:cNvSpPr>
          <p:nvPr/>
        </p:nvSpPr>
        <p:spPr bwMode="auto">
          <a:xfrm>
            <a:off x="3987711" y="1123833"/>
            <a:ext cx="2382837" cy="500149"/>
          </a:xfrm>
          <a:prstGeom prst="rect">
            <a:avLst/>
          </a:prstGeom>
          <a:solidFill>
            <a:schemeClr val="accent4">
              <a:lumMod val="60000"/>
              <a:lumOff val="40000"/>
            </a:schemeClr>
          </a:solidFill>
          <a:ln w="19050" algn="ctr">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Technology Development and</a:t>
            </a:r>
          </a:p>
          <a:p>
            <a:pPr algn="ctr" eaLnBrk="1" hangingPunct="1">
              <a:defRPr/>
            </a:pPr>
            <a:r>
              <a:rPr lang="en-US" sz="1200" b="1" dirty="0">
                <a:ea typeface="MS PGothic" pitchFamily="34" charset="-128"/>
                <a:cs typeface="Calibri" panose="020F0502020204030204" pitchFamily="34" charset="0"/>
              </a:rPr>
              <a:t>Prototype Demo.</a:t>
            </a:r>
          </a:p>
        </p:txBody>
      </p:sp>
      <p:sp>
        <p:nvSpPr>
          <p:cNvPr id="10313" name="Text Box 7"/>
          <p:cNvSpPr txBox="1">
            <a:spLocks noChangeArrowheads="1"/>
          </p:cNvSpPr>
          <p:nvPr/>
        </p:nvSpPr>
        <p:spPr bwMode="auto">
          <a:xfrm>
            <a:off x="1558425" y="1244333"/>
            <a:ext cx="767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ACTIVITY</a:t>
            </a:r>
          </a:p>
        </p:txBody>
      </p:sp>
      <p:sp>
        <p:nvSpPr>
          <p:cNvPr id="10317" name="TextBox 63"/>
          <p:cNvSpPr txBox="1">
            <a:spLocks noChangeArrowheads="1"/>
          </p:cNvSpPr>
          <p:nvPr/>
        </p:nvSpPr>
        <p:spPr bwMode="auto">
          <a:xfrm>
            <a:off x="1594002" y="5261110"/>
            <a:ext cx="768036" cy="2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SBIR FUNDS</a:t>
            </a:r>
          </a:p>
        </p:txBody>
      </p:sp>
      <p:sp>
        <p:nvSpPr>
          <p:cNvPr id="2" name="AutoShape 40"/>
          <p:cNvSpPr>
            <a:spLocks noChangeArrowheads="1"/>
          </p:cNvSpPr>
          <p:nvPr/>
        </p:nvSpPr>
        <p:spPr bwMode="auto">
          <a:xfrm>
            <a:off x="5248795" y="2988191"/>
            <a:ext cx="1048601" cy="1135489"/>
          </a:xfrm>
          <a:prstGeom prst="notchedRightArrow">
            <a:avLst>
              <a:gd name="adj1" fmla="val 39500"/>
              <a:gd name="adj2" fmla="val 38053"/>
            </a:avLst>
          </a:prstGeom>
          <a:solidFill>
            <a:schemeClr val="accent4">
              <a:lumMod val="60000"/>
              <a:lumOff val="40000"/>
            </a:schemeClr>
          </a:solidFill>
          <a:ln w="12700">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variable</a:t>
            </a:r>
          </a:p>
        </p:txBody>
      </p:sp>
      <p:sp>
        <p:nvSpPr>
          <p:cNvPr id="3" name="AutoShape 43"/>
          <p:cNvSpPr>
            <a:spLocks noChangeArrowheads="1"/>
          </p:cNvSpPr>
          <p:nvPr/>
        </p:nvSpPr>
        <p:spPr bwMode="auto">
          <a:xfrm>
            <a:off x="4007515" y="3060055"/>
            <a:ext cx="1500687" cy="1023937"/>
          </a:xfrm>
          <a:prstGeom prst="notchedRightArrow">
            <a:avLst>
              <a:gd name="adj1" fmla="val 45259"/>
              <a:gd name="adj2" fmla="val 38201"/>
            </a:avLst>
          </a:prstGeom>
          <a:solidFill>
            <a:schemeClr val="accent4">
              <a:lumMod val="60000"/>
              <a:lumOff val="40000"/>
            </a:schemeClr>
          </a:solidFill>
          <a:ln w="12700">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Phase II</a:t>
            </a:r>
          </a:p>
          <a:p>
            <a:pPr algn="ctr" eaLnBrk="1" hangingPunct="1">
              <a:defRPr/>
            </a:pPr>
            <a:r>
              <a:rPr lang="en-US" sz="1200" b="1" dirty="0">
                <a:ea typeface="MS PGothic" pitchFamily="34" charset="-128"/>
                <a:cs typeface="Calibri" panose="020F0502020204030204" pitchFamily="34" charset="0"/>
              </a:rPr>
              <a:t>variable</a:t>
            </a:r>
          </a:p>
        </p:txBody>
      </p:sp>
      <p:sp>
        <p:nvSpPr>
          <p:cNvPr id="10324" name="Text Box 58"/>
          <p:cNvSpPr txBox="1">
            <a:spLocks noChangeArrowheads="1"/>
          </p:cNvSpPr>
          <p:nvPr/>
        </p:nvSpPr>
        <p:spPr bwMode="auto">
          <a:xfrm>
            <a:off x="2357347" y="4269607"/>
            <a:ext cx="1671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100" b="0" dirty="0">
                <a:solidFill>
                  <a:srgbClr val="0000CC"/>
                </a:solidFill>
                <a:latin typeface="+mn-lt"/>
                <a:cs typeface="Calibri" panose="020F0502020204030204" pitchFamily="34" charset="0"/>
              </a:rPr>
              <a:t>Phase I </a:t>
            </a:r>
            <a:r>
              <a:rPr lang="en-US" altLang="en-US" sz="1100" b="0" dirty="0" smtClean="0">
                <a:solidFill>
                  <a:srgbClr val="0000CC"/>
                </a:solidFill>
                <a:latin typeface="+mn-lt"/>
                <a:cs typeface="Calibri" panose="020F0502020204030204" pitchFamily="34" charset="0"/>
              </a:rPr>
              <a:t>Funding will vary from Agency &amp; Component SBIR/STTR Programs </a:t>
            </a:r>
            <a:endParaRPr lang="en-US" altLang="en-US" sz="1100" b="0" dirty="0">
              <a:solidFill>
                <a:srgbClr val="0000CC"/>
              </a:solidFill>
              <a:latin typeface="+mn-lt"/>
              <a:cs typeface="Calibri" panose="020F0502020204030204" pitchFamily="34" charset="0"/>
            </a:endParaRPr>
          </a:p>
        </p:txBody>
      </p:sp>
      <p:sp>
        <p:nvSpPr>
          <p:cNvPr id="2095" name="Rectangle 37"/>
          <p:cNvSpPr>
            <a:spLocks noChangeArrowheads="1"/>
          </p:cNvSpPr>
          <p:nvPr/>
        </p:nvSpPr>
        <p:spPr bwMode="auto">
          <a:xfrm>
            <a:off x="6927707" y="4957034"/>
            <a:ext cx="1053300" cy="170816"/>
          </a:xfrm>
          <a:prstGeom prst="rect">
            <a:avLst/>
          </a:prstGeom>
          <a:solidFill>
            <a:srgbClr val="FFFFCC"/>
          </a:solidFill>
          <a:ln w="6350">
            <a:solidFill>
              <a:schemeClr val="tx1"/>
            </a:solidFill>
          </a:ln>
          <a:scene3d>
            <a:camera prst="orthographicFront"/>
            <a:lightRig rig="threePt" dir="t"/>
          </a:scene3d>
          <a:sp3d prstMaterial="dkEdge">
            <a:bevelT/>
            <a:bevelB/>
          </a:sp3d>
        </p:spPr>
        <p:txBody>
          <a:bodyPr wrap="square" lIns="0" tIns="0" rIns="0" bIns="9144">
            <a:spAutoFit/>
          </a:bodyPr>
          <a:lstStyle/>
          <a:p>
            <a:pPr algn="ctr" eaLnBrk="1" hangingPunct="1">
              <a:defRPr/>
            </a:pPr>
            <a:r>
              <a:rPr lang="en-US" sz="1050" b="1" dirty="0">
                <a:ea typeface="MS PGothic" pitchFamily="34" charset="-128"/>
                <a:cs typeface="Calibri" panose="020F0502020204030204" pitchFamily="34" charset="0"/>
              </a:rPr>
              <a:t>TTA Required</a:t>
            </a:r>
          </a:p>
        </p:txBody>
      </p:sp>
      <p:sp>
        <p:nvSpPr>
          <p:cNvPr id="4" name="AutoShape 40"/>
          <p:cNvSpPr>
            <a:spLocks noChangeArrowheads="1"/>
          </p:cNvSpPr>
          <p:nvPr/>
        </p:nvSpPr>
        <p:spPr bwMode="auto">
          <a:xfrm>
            <a:off x="3169839" y="3063227"/>
            <a:ext cx="884998" cy="1020762"/>
          </a:xfrm>
          <a:prstGeom prst="notchedRightArrow">
            <a:avLst>
              <a:gd name="adj1" fmla="val 43083"/>
              <a:gd name="adj2" fmla="val 34778"/>
            </a:avLst>
          </a:prstGeom>
          <a:solidFill>
            <a:schemeClr val="accent4">
              <a:lumMod val="60000"/>
              <a:lumOff val="40000"/>
            </a:schemeClr>
          </a:solidFill>
          <a:ln w="12700">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6 mo.</a:t>
            </a:r>
          </a:p>
        </p:txBody>
      </p:sp>
      <p:sp>
        <p:nvSpPr>
          <p:cNvPr id="2094" name="AutoShape 40"/>
          <p:cNvSpPr>
            <a:spLocks noChangeArrowheads="1"/>
          </p:cNvSpPr>
          <p:nvPr/>
        </p:nvSpPr>
        <p:spPr bwMode="auto">
          <a:xfrm>
            <a:off x="2339058" y="3063227"/>
            <a:ext cx="1030288" cy="1020762"/>
          </a:xfrm>
          <a:prstGeom prst="notchedRightArrow">
            <a:avLst>
              <a:gd name="adj1" fmla="val 43083"/>
              <a:gd name="adj2" fmla="val 28269"/>
            </a:avLst>
          </a:prstGeom>
          <a:solidFill>
            <a:schemeClr val="accent4">
              <a:lumMod val="60000"/>
              <a:lumOff val="40000"/>
            </a:schemeClr>
          </a:solidFill>
          <a:ln w="12700">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Phase I</a:t>
            </a:r>
          </a:p>
          <a:p>
            <a:pPr algn="ctr" eaLnBrk="1" hangingPunct="1">
              <a:defRPr/>
            </a:pPr>
            <a:r>
              <a:rPr lang="en-US" sz="1200" b="1" dirty="0">
                <a:ea typeface="MS PGothic" pitchFamily="34" charset="-128"/>
                <a:cs typeface="Calibri" panose="020F0502020204030204" pitchFamily="34" charset="0"/>
              </a:rPr>
              <a:t>6 mo.</a:t>
            </a:r>
          </a:p>
        </p:txBody>
      </p:sp>
      <p:sp>
        <p:nvSpPr>
          <p:cNvPr id="10335" name="Rectangle 37"/>
          <p:cNvSpPr>
            <a:spLocks noChangeArrowheads="1"/>
          </p:cNvSpPr>
          <p:nvPr/>
        </p:nvSpPr>
        <p:spPr bwMode="auto">
          <a:xfrm>
            <a:off x="6636470" y="1911976"/>
            <a:ext cx="2398581" cy="40005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50" dirty="0">
                <a:solidFill>
                  <a:srgbClr val="FFFF00"/>
                </a:solidFill>
                <a:latin typeface="+mn-lt"/>
                <a:cs typeface="Calibri" panose="020F0502020204030204" pitchFamily="34" charset="0"/>
              </a:rPr>
              <a:t>OTST</a:t>
            </a:r>
          </a:p>
          <a:p>
            <a:pPr algn="ctr" eaLnBrk="1" hangingPunct="1"/>
            <a:r>
              <a:rPr lang="en-US" altLang="en-US" sz="1250" dirty="0">
                <a:solidFill>
                  <a:srgbClr val="FFFF00"/>
                </a:solidFill>
                <a:latin typeface="+mn-lt"/>
                <a:cs typeface="Calibri" panose="020F0502020204030204" pitchFamily="34" charset="0"/>
              </a:rPr>
              <a:t>Transition Strategies</a:t>
            </a:r>
          </a:p>
        </p:txBody>
      </p:sp>
      <p:sp>
        <p:nvSpPr>
          <p:cNvPr id="63" name="TextBox 62"/>
          <p:cNvSpPr txBox="1"/>
          <p:nvPr/>
        </p:nvSpPr>
        <p:spPr>
          <a:xfrm>
            <a:off x="8844707" y="1638793"/>
            <a:ext cx="1219200" cy="193899"/>
          </a:xfrm>
          <a:prstGeom prst="rect">
            <a:avLst/>
          </a:prstGeom>
          <a:solidFill>
            <a:srgbClr val="FFFFCC"/>
          </a:solidFill>
          <a:ln w="15875">
            <a:solidFill>
              <a:schemeClr val="tx1"/>
            </a:solidFill>
          </a:ln>
          <a:scene3d>
            <a:camera prst="orthographicFront"/>
            <a:lightRig rig="threePt" dir="t"/>
          </a:scene3d>
          <a:sp3d>
            <a:bevelT/>
            <a:bevelB/>
          </a:sp3d>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6</a:t>
            </a:r>
          </a:p>
        </p:txBody>
      </p:sp>
      <p:sp>
        <p:nvSpPr>
          <p:cNvPr id="10339" name="Text Box 49"/>
          <p:cNvSpPr txBox="1">
            <a:spLocks noChangeArrowheads="1"/>
          </p:cNvSpPr>
          <p:nvPr/>
        </p:nvSpPr>
        <p:spPr bwMode="auto">
          <a:xfrm>
            <a:off x="3855563" y="4498444"/>
            <a:ext cx="251617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a:r>
              <a:rPr lang="en-US" altLang="en-US" sz="1100" b="0" dirty="0">
                <a:solidFill>
                  <a:srgbClr val="0000CC"/>
                </a:solidFill>
                <a:latin typeface="+mn-lt"/>
                <a:cs typeface="Calibri" panose="020F0502020204030204" pitchFamily="34" charset="0"/>
              </a:rPr>
              <a:t>Under the OTST program  - </a:t>
            </a:r>
            <a:r>
              <a:rPr lang="en-US" altLang="en-US" sz="1100" b="0" dirty="0" smtClean="0">
                <a:solidFill>
                  <a:srgbClr val="0000CC"/>
                </a:solidFill>
                <a:latin typeface="+mn-lt"/>
                <a:cs typeface="Calibri" panose="020F0502020204030204" pitchFamily="34" charset="0"/>
              </a:rPr>
              <a:t>The base </a:t>
            </a:r>
            <a:r>
              <a:rPr lang="en-US" altLang="en-US" sz="1100" b="0" dirty="0">
                <a:solidFill>
                  <a:srgbClr val="0000CC"/>
                </a:solidFill>
                <a:latin typeface="+mn-lt"/>
                <a:cs typeface="Calibri" panose="020F0502020204030204" pitchFamily="34" charset="0"/>
              </a:rPr>
              <a:t>PII contract may be used –  OTST $ </a:t>
            </a:r>
            <a:r>
              <a:rPr lang="en-US" altLang="en-US" sz="1100" b="0" dirty="0" smtClean="0">
                <a:solidFill>
                  <a:srgbClr val="0000CC"/>
                </a:solidFill>
                <a:latin typeface="+mn-lt"/>
                <a:cs typeface="Calibri" panose="020F0502020204030204" pitchFamily="34" charset="0"/>
              </a:rPr>
              <a:t>plus base funding is NTE </a:t>
            </a:r>
            <a:r>
              <a:rPr lang="en-US" altLang="en-US" sz="1100" b="0" dirty="0">
                <a:solidFill>
                  <a:srgbClr val="0000CC"/>
                </a:solidFill>
                <a:latin typeface="+mn-lt"/>
                <a:cs typeface="Calibri" panose="020F0502020204030204" pitchFamily="34" charset="0"/>
              </a:rPr>
              <a:t>$</a:t>
            </a:r>
            <a:r>
              <a:rPr lang="en-US" sz="1100" b="0" dirty="0" smtClean="0">
                <a:solidFill>
                  <a:srgbClr val="0000CC"/>
                </a:solidFill>
                <a:latin typeface="+mn-lt"/>
                <a:cs typeface="Calibri" panose="020F0502020204030204" pitchFamily="34" charset="0"/>
              </a:rPr>
              <a:t>1,972,828.00</a:t>
            </a:r>
            <a:r>
              <a:rPr lang="en-US" altLang="en-US" sz="1100" b="0" dirty="0" smtClean="0">
                <a:solidFill>
                  <a:srgbClr val="0000CC"/>
                </a:solidFill>
                <a:latin typeface="+mn-lt"/>
                <a:cs typeface="Calibri" panose="020F0502020204030204" pitchFamily="34" charset="0"/>
              </a:rPr>
              <a:t> </a:t>
            </a:r>
            <a:r>
              <a:rPr lang="en-US" altLang="en-US" sz="1100" b="0" dirty="0">
                <a:solidFill>
                  <a:srgbClr val="0000CC"/>
                </a:solidFill>
                <a:latin typeface="+mn-lt"/>
                <a:cs typeface="Calibri" panose="020F0502020204030204" pitchFamily="34" charset="0"/>
              </a:rPr>
              <a:t>*</a:t>
            </a:r>
          </a:p>
        </p:txBody>
      </p:sp>
      <p:sp>
        <p:nvSpPr>
          <p:cNvPr id="65" name="Text Box 48"/>
          <p:cNvSpPr txBox="1">
            <a:spLocks noChangeArrowheads="1"/>
          </p:cNvSpPr>
          <p:nvPr/>
        </p:nvSpPr>
        <p:spPr bwMode="auto">
          <a:xfrm>
            <a:off x="2411321" y="4054829"/>
            <a:ext cx="14442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smtClean="0">
                <a:solidFill>
                  <a:schemeClr val="tx1"/>
                </a:solidFill>
                <a:latin typeface="+mn-lt"/>
                <a:cs typeface="Calibri" panose="020F0502020204030204" pitchFamily="34" charset="0"/>
              </a:rPr>
              <a:t>$50K – $295,924.00</a:t>
            </a:r>
            <a:endParaRPr lang="en-US" altLang="en-US" sz="1100" dirty="0">
              <a:solidFill>
                <a:schemeClr val="tx1"/>
              </a:solidFill>
              <a:latin typeface="+mn-lt"/>
              <a:cs typeface="Calibri" panose="020F0502020204030204" pitchFamily="34" charset="0"/>
            </a:endParaRPr>
          </a:p>
        </p:txBody>
      </p:sp>
      <p:sp>
        <p:nvSpPr>
          <p:cNvPr id="72" name="Rectangle 9"/>
          <p:cNvSpPr>
            <a:spLocks noChangeArrowheads="1"/>
          </p:cNvSpPr>
          <p:nvPr/>
        </p:nvSpPr>
        <p:spPr bwMode="auto">
          <a:xfrm>
            <a:off x="2429668" y="5723535"/>
            <a:ext cx="1650999" cy="304800"/>
          </a:xfrm>
          <a:prstGeom prst="rect">
            <a:avLst/>
          </a:prstGeom>
          <a:solidFill>
            <a:srgbClr val="FDE6B7"/>
          </a:solidFill>
          <a:ln w="9525" algn="ctr">
            <a:solidFill>
              <a:srgbClr val="0000CC"/>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FFP</a:t>
            </a:r>
          </a:p>
        </p:txBody>
      </p:sp>
      <p:sp>
        <p:nvSpPr>
          <p:cNvPr id="73" name="Rectangle 10"/>
          <p:cNvSpPr>
            <a:spLocks noChangeArrowheads="1"/>
          </p:cNvSpPr>
          <p:nvPr/>
        </p:nvSpPr>
        <p:spPr bwMode="auto">
          <a:xfrm>
            <a:off x="4127989" y="5724847"/>
            <a:ext cx="2286000" cy="304800"/>
          </a:xfrm>
          <a:prstGeom prst="rect">
            <a:avLst/>
          </a:prstGeom>
          <a:solidFill>
            <a:srgbClr val="FDE6B7"/>
          </a:solidFill>
          <a:ln w="9525" algn="ctr">
            <a:solidFill>
              <a:srgbClr val="0000CC"/>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CPFF</a:t>
            </a:r>
          </a:p>
        </p:txBody>
      </p:sp>
      <p:sp>
        <p:nvSpPr>
          <p:cNvPr id="74" name="Text Box 7"/>
          <p:cNvSpPr txBox="1">
            <a:spLocks noChangeArrowheads="1"/>
          </p:cNvSpPr>
          <p:nvPr/>
        </p:nvSpPr>
        <p:spPr bwMode="auto">
          <a:xfrm>
            <a:off x="1563139" y="3429025"/>
            <a:ext cx="67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tx1"/>
                </a:solidFill>
                <a:latin typeface="+mn-lt"/>
                <a:cs typeface="Calibri" panose="020F0502020204030204" pitchFamily="34" charset="0"/>
              </a:rPr>
              <a:t>PHASES</a:t>
            </a:r>
          </a:p>
        </p:txBody>
      </p:sp>
      <p:sp>
        <p:nvSpPr>
          <p:cNvPr id="2062" name="Text Box 22"/>
          <p:cNvSpPr txBox="1">
            <a:spLocks noChangeArrowheads="1"/>
          </p:cNvSpPr>
          <p:nvPr/>
        </p:nvSpPr>
        <p:spPr bwMode="auto">
          <a:xfrm>
            <a:off x="9571038" y="6007672"/>
            <a:ext cx="465192" cy="276999"/>
          </a:xfrm>
          <a:prstGeom prst="rect">
            <a:avLst/>
          </a:prstGeom>
          <a:noFill/>
          <a:ln w="9525">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~7-9</a:t>
            </a:r>
          </a:p>
        </p:txBody>
      </p:sp>
      <p:sp>
        <p:nvSpPr>
          <p:cNvPr id="2086" name="AutoShape 24"/>
          <p:cNvSpPr>
            <a:spLocks noChangeArrowheads="1"/>
          </p:cNvSpPr>
          <p:nvPr/>
        </p:nvSpPr>
        <p:spPr bwMode="auto">
          <a:xfrm>
            <a:off x="6326095" y="934050"/>
            <a:ext cx="4291288" cy="878364"/>
          </a:xfrm>
          <a:prstGeom prst="rightArrow">
            <a:avLst>
              <a:gd name="adj1" fmla="val 56944"/>
              <a:gd name="adj2" fmla="val 60945"/>
            </a:avLst>
          </a:prstGeom>
          <a:gradFill>
            <a:gsLst>
              <a:gs pos="23000">
                <a:schemeClr val="accent4">
                  <a:lumMod val="60000"/>
                  <a:lumOff val="40000"/>
                </a:schemeClr>
              </a:gs>
              <a:gs pos="67000">
                <a:srgbClr val="1010CF"/>
              </a:gs>
              <a:gs pos="98000">
                <a:srgbClr val="1010CF"/>
              </a:gs>
              <a:gs pos="100000">
                <a:srgbClr val="1010CF"/>
              </a:gs>
            </a:gsLst>
            <a:lin ang="0" scaled="1"/>
          </a:gradFill>
          <a:ln w="19050" algn="ctr">
            <a:solidFill>
              <a:schemeClr val="tx1"/>
            </a:solidFill>
            <a:miter lim="800000"/>
            <a:headEnd/>
            <a:tailEnd/>
          </a:ln>
          <a:scene3d>
            <a:camera prst="orthographicFront"/>
            <a:lightRig rig="threePt" dir="t"/>
          </a:scene3d>
          <a:sp3d>
            <a:bevelT/>
            <a:bevelB/>
          </a:sp3d>
        </p:spPr>
        <p:txBody>
          <a:bodyPr wrap="none" anchor="ctr"/>
          <a:lstStyle/>
          <a:p>
            <a:pPr algn="ctr" eaLnBrk="1" hangingPunct="1">
              <a:defRPr/>
            </a:pPr>
            <a:r>
              <a:rPr lang="en-US" sz="1200" b="1" dirty="0">
                <a:ea typeface="MS PGothic" pitchFamily="34" charset="-128"/>
                <a:cs typeface="Calibri" panose="020F0502020204030204" pitchFamily="34" charset="0"/>
              </a:rPr>
              <a:t>Prototype Testing &amp; Evaluation</a:t>
            </a:r>
          </a:p>
          <a:p>
            <a:pPr algn="ctr" eaLnBrk="1" hangingPunct="1">
              <a:defRPr/>
            </a:pPr>
            <a:r>
              <a:rPr lang="en-US" sz="1200" b="1" dirty="0">
                <a:ea typeface="MS PGothic" pitchFamily="34" charset="-128"/>
                <a:cs typeface="Calibri" panose="020F0502020204030204" pitchFamily="34" charset="0"/>
              </a:rPr>
              <a:t>Technology Demonstration &amp; Validation</a:t>
            </a:r>
          </a:p>
        </p:txBody>
      </p:sp>
      <p:sp>
        <p:nvSpPr>
          <p:cNvPr id="51" name="TextBox 50"/>
          <p:cNvSpPr txBox="1"/>
          <p:nvPr/>
        </p:nvSpPr>
        <p:spPr>
          <a:xfrm>
            <a:off x="9157192" y="4957034"/>
            <a:ext cx="1998523" cy="553998"/>
          </a:xfrm>
          <a:prstGeom prst="rect">
            <a:avLst/>
          </a:prstGeom>
          <a:noFill/>
        </p:spPr>
        <p:txBody>
          <a:bodyPr wrap="square" rtlCol="0">
            <a:spAutoFit/>
          </a:bodyPr>
          <a:lstStyle/>
          <a:p>
            <a:pPr algn="ctr"/>
            <a:r>
              <a:rPr lang="en-US" sz="1000" b="1" i="1" dirty="0">
                <a:solidFill>
                  <a:srgbClr val="C00000"/>
                </a:solidFill>
              </a:rPr>
              <a:t>*SBA waiver is required to exceed the $</a:t>
            </a:r>
            <a:r>
              <a:rPr lang="en-US" sz="1000" b="1" i="1" dirty="0" smtClean="0">
                <a:solidFill>
                  <a:srgbClr val="C00000"/>
                </a:solidFill>
              </a:rPr>
              <a:t>1.97M </a:t>
            </a:r>
            <a:r>
              <a:rPr lang="en-US" sz="1000" b="1" i="1" dirty="0">
                <a:solidFill>
                  <a:srgbClr val="C00000"/>
                </a:solidFill>
              </a:rPr>
              <a:t>SBIR Funding that is applied to the 1</a:t>
            </a:r>
            <a:r>
              <a:rPr lang="en-US" sz="1000" b="1" i="1" baseline="30000" dirty="0">
                <a:solidFill>
                  <a:srgbClr val="C00000"/>
                </a:solidFill>
              </a:rPr>
              <a:t>st</a:t>
            </a:r>
            <a:r>
              <a:rPr lang="en-US" sz="1000" b="1" i="1" dirty="0">
                <a:solidFill>
                  <a:srgbClr val="C00000"/>
                </a:solidFill>
              </a:rPr>
              <a:t> or 2</a:t>
            </a:r>
            <a:r>
              <a:rPr lang="en-US" sz="1000" b="1" i="1" baseline="30000" dirty="0">
                <a:solidFill>
                  <a:srgbClr val="C00000"/>
                </a:solidFill>
              </a:rPr>
              <a:t>nd</a:t>
            </a:r>
            <a:r>
              <a:rPr lang="en-US" sz="1000" b="1" i="1" dirty="0">
                <a:solidFill>
                  <a:srgbClr val="C00000"/>
                </a:solidFill>
              </a:rPr>
              <a:t> PII effort</a:t>
            </a:r>
          </a:p>
        </p:txBody>
      </p:sp>
      <p:sp>
        <p:nvSpPr>
          <p:cNvPr id="71" name="Slide Number Placeholder 1"/>
          <p:cNvSpPr>
            <a:spLocks noGrp="1"/>
          </p:cNvSpPr>
          <p:nvPr>
            <p:ph type="sldNum" sz="quarter" idx="4"/>
          </p:nvPr>
        </p:nvSpPr>
        <p:spPr>
          <a:xfrm>
            <a:off x="5698433" y="6456724"/>
            <a:ext cx="380283" cy="365125"/>
          </a:xfrm>
        </p:spPr>
        <p:txBody>
          <a:bodyPr/>
          <a:lstStyle/>
          <a:p>
            <a:fld id="{B4324266-D280-4F2F-A110-59E78021CAE7}" type="slidenum">
              <a:rPr lang="en-US" altLang="en-US" smtClean="0"/>
              <a:pPr/>
              <a:t>3</a:t>
            </a:fld>
            <a:endParaRPr lang="en-US" altLang="en-US" dirty="0"/>
          </a:p>
        </p:txBody>
      </p:sp>
      <p:sp>
        <p:nvSpPr>
          <p:cNvPr id="56" name="AutoShape 29"/>
          <p:cNvSpPr>
            <a:spLocks noChangeArrowheads="1"/>
          </p:cNvSpPr>
          <p:nvPr/>
        </p:nvSpPr>
        <p:spPr bwMode="auto">
          <a:xfrm>
            <a:off x="6427691" y="3092402"/>
            <a:ext cx="2537005" cy="1000362"/>
          </a:xfrm>
          <a:prstGeom prst="notchedRightArrow">
            <a:avLst>
              <a:gd name="adj1" fmla="val 32670"/>
              <a:gd name="adj2" fmla="val 40273"/>
            </a:avLst>
          </a:prstGeom>
          <a:solidFill>
            <a:schemeClr val="accent4">
              <a:lumMod val="60000"/>
              <a:lumOff val="40000"/>
            </a:schemeClr>
          </a:solidFill>
          <a:ln w="9525">
            <a:solidFill>
              <a:schemeClr val="tx1"/>
            </a:solidFill>
            <a:miter lim="800000"/>
            <a:headEnd/>
            <a:tailEnd/>
          </a:ln>
          <a:scene3d>
            <a:camera prst="orthographicFront"/>
            <a:lightRig rig="threePt" dir="t"/>
          </a:scene3d>
          <a:sp3d>
            <a:bevelT/>
            <a:bevelB/>
          </a:sp3d>
        </p:spPr>
        <p:txBody>
          <a:bodyPr wrap="none" anchor="ctr"/>
          <a:lstStyle/>
          <a:p>
            <a:pPr eaLnBrk="1" hangingPunct="1">
              <a:defRPr/>
            </a:pPr>
            <a:r>
              <a:rPr lang="en-US" sz="1100" b="1" u="sng" dirty="0" smtClean="0">
                <a:ea typeface="ＭＳ Ｐゴシック" charset="-128"/>
                <a:cs typeface="Calibri" panose="020F0502020204030204" pitchFamily="34" charset="0"/>
              </a:rPr>
              <a:t>Targeted PII Transition</a:t>
            </a:r>
            <a:endParaRPr lang="en-US" sz="11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57" name="Text Box 52"/>
          <p:cNvSpPr txBox="1">
            <a:spLocks noChangeArrowheads="1"/>
          </p:cNvSpPr>
          <p:nvPr/>
        </p:nvSpPr>
        <p:spPr bwMode="auto">
          <a:xfrm>
            <a:off x="6457608" y="3716558"/>
            <a:ext cx="2161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smtClean="0">
                <a:solidFill>
                  <a:srgbClr val="FFFF00"/>
                </a:solidFill>
                <a:latin typeface="+mn-lt"/>
                <a:cs typeface="Calibri" panose="020F0502020204030204" pitchFamily="34" charset="0"/>
              </a:rPr>
              <a:t>1.972.8M</a:t>
            </a:r>
            <a:r>
              <a:rPr lang="en-US" altLang="en-US" sz="1100" dirty="0" smtClean="0">
                <a:solidFill>
                  <a:srgbClr val="FF0000"/>
                </a:solidFill>
                <a:latin typeface="+mn-lt"/>
                <a:cs typeface="Calibri" panose="020F0502020204030204" pitchFamily="34" charset="0"/>
              </a:rPr>
              <a:t>*</a:t>
            </a:r>
            <a:r>
              <a:rPr lang="en-US" altLang="en-US" sz="1000" dirty="0" smtClean="0">
                <a:solidFill>
                  <a:srgbClr val="FFFF00"/>
                </a:solidFill>
                <a:latin typeface="+mn-lt"/>
                <a:cs typeface="Calibri" panose="020F0502020204030204" pitchFamily="34" charset="0"/>
              </a:rPr>
              <a:t>  </a:t>
            </a:r>
            <a:r>
              <a:rPr lang="en-US" altLang="en-US" sz="1000" dirty="0">
                <a:solidFill>
                  <a:srgbClr val="FFFF00"/>
                </a:solidFill>
                <a:latin typeface="+mn-lt"/>
                <a:cs typeface="Calibri" panose="020F0502020204030204" pitchFamily="34" charset="0"/>
              </a:rPr>
              <a:t>SBIR $</a:t>
            </a:r>
          </a:p>
        </p:txBody>
      </p:sp>
    </p:spTree>
    <p:extLst>
      <p:ext uri="{BB962C8B-B14F-4D97-AF65-F5344CB8AC3E}">
        <p14:creationId xmlns:p14="http://schemas.microsoft.com/office/powerpoint/2010/main" val="291050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p:cNvSpPr>
            <a:spLocks noGrp="1"/>
          </p:cNvSpPr>
          <p:nvPr>
            <p:ph sz="half" idx="1"/>
          </p:nvPr>
        </p:nvSpPr>
        <p:spPr>
          <a:xfrm>
            <a:off x="167860" y="1029153"/>
            <a:ext cx="11719339" cy="5155195"/>
          </a:xfrm>
        </p:spPr>
        <p:txBody>
          <a:bodyPr>
            <a:normAutofit/>
          </a:bodyPr>
          <a:lstStyle/>
          <a:p>
            <a:pPr lvl="1">
              <a:lnSpc>
                <a:spcPct val="150000"/>
              </a:lnSpc>
              <a:spcBef>
                <a:spcPts val="0"/>
              </a:spcBef>
            </a:pPr>
            <a:r>
              <a:rPr lang="en-US" altLang="en-US" sz="2000" dirty="0" smtClean="0">
                <a:solidFill>
                  <a:schemeClr val="tx1"/>
                </a:solidFill>
              </a:rPr>
              <a:t>Provide the Sponsoring Programs with the right tools to select the best OTST project. </a:t>
            </a:r>
          </a:p>
          <a:p>
            <a:pPr lvl="1">
              <a:lnSpc>
                <a:spcPct val="150000"/>
              </a:lnSpc>
              <a:spcBef>
                <a:spcPts val="0"/>
              </a:spcBef>
            </a:pPr>
            <a:r>
              <a:rPr lang="en-US" altLang="en-US" sz="2000" dirty="0" smtClean="0">
                <a:solidFill>
                  <a:schemeClr val="tx1"/>
                </a:solidFill>
              </a:rPr>
              <a:t>Assist Sponsoring Programs in identifying SBIR Phase II Technologies that have a high potential of transition. </a:t>
            </a:r>
          </a:p>
          <a:p>
            <a:pPr lvl="1">
              <a:lnSpc>
                <a:spcPct val="150000"/>
              </a:lnSpc>
              <a:spcBef>
                <a:spcPts val="0"/>
              </a:spcBef>
            </a:pPr>
            <a:r>
              <a:rPr lang="en-US" altLang="en-US" sz="2000" dirty="0" smtClean="0">
                <a:solidFill>
                  <a:schemeClr val="tx1"/>
                </a:solidFill>
              </a:rPr>
              <a:t>Encourage the Sponsoring Programs to Data Mine (Reach Back) for SBIR Technologies to Transition.</a:t>
            </a:r>
          </a:p>
          <a:p>
            <a:pPr lvl="2">
              <a:lnSpc>
                <a:spcPct val="150000"/>
              </a:lnSpc>
              <a:spcBef>
                <a:spcPts val="0"/>
              </a:spcBef>
              <a:buFont typeface="Wingdings" panose="05000000000000000000" pitchFamily="2" charset="2"/>
              <a:buChar char="§"/>
            </a:pPr>
            <a:r>
              <a:rPr lang="en-US" dirty="0" smtClean="0">
                <a:solidFill>
                  <a:schemeClr val="tx1"/>
                </a:solidFill>
              </a:rPr>
              <a:t>Help bridge the valley of death.  </a:t>
            </a:r>
          </a:p>
          <a:p>
            <a:pPr lvl="1">
              <a:lnSpc>
                <a:spcPct val="150000"/>
              </a:lnSpc>
              <a:spcBef>
                <a:spcPts val="0"/>
              </a:spcBef>
            </a:pPr>
            <a:r>
              <a:rPr lang="en-US" sz="2000" dirty="0" smtClean="0">
                <a:solidFill>
                  <a:schemeClr val="tx1"/>
                </a:solidFill>
              </a:rPr>
              <a:t>Align resources to better support DoD’s Modernization Goals.</a:t>
            </a:r>
          </a:p>
          <a:p>
            <a:pPr lvl="2">
              <a:lnSpc>
                <a:spcPct val="150000"/>
              </a:lnSpc>
              <a:spcBef>
                <a:spcPts val="0"/>
              </a:spcBef>
              <a:buFont typeface="Wingdings" panose="05000000000000000000" pitchFamily="2" charset="2"/>
              <a:buChar char="§"/>
            </a:pPr>
            <a:r>
              <a:rPr lang="en-US" dirty="0" smtClean="0">
                <a:solidFill>
                  <a:schemeClr val="tx1"/>
                </a:solidFill>
              </a:rPr>
              <a:t>Establish a proactive and predictive approach to the development of mission critical technologies.</a:t>
            </a:r>
          </a:p>
          <a:p>
            <a:pPr lvl="1">
              <a:lnSpc>
                <a:spcPct val="150000"/>
              </a:lnSpc>
              <a:spcBef>
                <a:spcPts val="0"/>
              </a:spcBef>
            </a:pPr>
            <a:r>
              <a:rPr lang="en-US" sz="2000" dirty="0" smtClean="0">
                <a:solidFill>
                  <a:schemeClr val="tx1"/>
                </a:solidFill>
              </a:rPr>
              <a:t>Accelerate SBIR technology incorporation and transition into Programs of  Record through shared SBIR and Program investment.</a:t>
            </a:r>
          </a:p>
          <a:p>
            <a:pPr lvl="2">
              <a:lnSpc>
                <a:spcPct val="150000"/>
              </a:lnSpc>
              <a:spcBef>
                <a:spcPts val="0"/>
              </a:spcBef>
              <a:buFont typeface="Wingdings" panose="05000000000000000000" pitchFamily="2" charset="2"/>
              <a:buChar char="§"/>
            </a:pPr>
            <a:r>
              <a:rPr lang="en-US" dirty="0" smtClean="0">
                <a:solidFill>
                  <a:schemeClr val="tx1"/>
                </a:solidFill>
              </a:rPr>
              <a:t>Provide investment strategies to mature and transition the technologies. </a:t>
            </a:r>
          </a:p>
          <a:p>
            <a:pPr lvl="2">
              <a:lnSpc>
                <a:spcPct val="150000"/>
              </a:lnSpc>
              <a:spcBef>
                <a:spcPts val="0"/>
              </a:spcBef>
              <a:buFont typeface="Wingdings" panose="05000000000000000000" pitchFamily="2" charset="2"/>
              <a:buChar char="§"/>
            </a:pPr>
            <a:r>
              <a:rPr lang="en-US" dirty="0" smtClean="0">
                <a:solidFill>
                  <a:schemeClr val="tx1"/>
                </a:solidFill>
              </a:rPr>
              <a:t>Accelerate transitions to Phase III for acquisition programs.</a:t>
            </a:r>
            <a:endParaRPr lang="en-US" dirty="0">
              <a:solidFill>
                <a:schemeClr val="tx1"/>
              </a:solidFill>
            </a:endParaRPr>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4</a:t>
            </a:fld>
            <a:endParaRPr lang="en-US" altLang="en-US" dirty="0"/>
          </a:p>
        </p:txBody>
      </p:sp>
      <p:sp>
        <p:nvSpPr>
          <p:cNvPr id="8194" name="Title 1"/>
          <p:cNvSpPr>
            <a:spLocks noGrp="1"/>
          </p:cNvSpPr>
          <p:nvPr>
            <p:ph type="title"/>
          </p:nvPr>
        </p:nvSpPr>
        <p:spPr/>
        <p:txBody>
          <a:bodyPr>
            <a:normAutofit fontScale="90000"/>
          </a:bodyPr>
          <a:lstStyle/>
          <a:p>
            <a:r>
              <a:rPr lang="en-US" dirty="0" smtClean="0"/>
              <a:t>OTST Program – Objectives</a:t>
            </a:r>
            <a:endParaRPr lang="en-US" altLang="en-US" dirty="0"/>
          </a:p>
        </p:txBody>
      </p:sp>
      <p:sp>
        <p:nvSpPr>
          <p:cNvPr id="4"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186221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8642" y="1158362"/>
            <a:ext cx="11619141" cy="5006768"/>
          </a:xfrm>
        </p:spPr>
        <p:txBody>
          <a:bodyPr>
            <a:normAutofit lnSpcReduction="10000"/>
          </a:bodyPr>
          <a:lstStyle/>
          <a:p>
            <a:pPr marL="0" indent="0">
              <a:buNone/>
            </a:pPr>
            <a:r>
              <a:rPr lang="en-US" altLang="en-US" sz="1800" b="1" u="sng" dirty="0">
                <a:solidFill>
                  <a:schemeClr val="tx1"/>
                </a:solidFill>
              </a:rPr>
              <a:t>What are the eligibility requirements?</a:t>
            </a:r>
          </a:p>
          <a:p>
            <a:pPr marL="0" indent="0">
              <a:buNone/>
            </a:pPr>
            <a:r>
              <a:rPr lang="en-US" altLang="en-US" sz="1800" dirty="0">
                <a:solidFill>
                  <a:schemeClr val="tx1"/>
                </a:solidFill>
              </a:rPr>
              <a:t>A Funding Sponsor must have matching dollars or be willing to approve a Technology Transition Agreement (TTA) and identify transition funding</a:t>
            </a:r>
            <a:r>
              <a:rPr lang="en-US" altLang="en-US" sz="1800" dirty="0" smtClean="0">
                <a:solidFill>
                  <a:schemeClr val="tx1"/>
                </a:solidFill>
              </a:rPr>
              <a:t>.</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annual number of OTST Projects selected?</a:t>
            </a:r>
          </a:p>
          <a:p>
            <a:pPr marL="0" indent="0">
              <a:buNone/>
            </a:pPr>
            <a:r>
              <a:rPr lang="en-US" altLang="en-US" sz="1800" dirty="0">
                <a:solidFill>
                  <a:schemeClr val="tx1"/>
                </a:solidFill>
              </a:rPr>
              <a:t>The number of projects selected depends on the SBIR budget and how many eligible projects apply for OTST funding</a:t>
            </a:r>
            <a:r>
              <a:rPr lang="en-US" altLang="en-US" sz="1800" dirty="0" smtClean="0">
                <a:solidFill>
                  <a:schemeClr val="tx1"/>
                </a:solidFill>
              </a:rPr>
              <a:t>.</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OTST Funding Amount?</a:t>
            </a:r>
          </a:p>
          <a:p>
            <a:pPr marL="0" indent="0">
              <a:buNone/>
            </a:pPr>
            <a:r>
              <a:rPr lang="en-US" altLang="en-US" sz="1800" dirty="0" smtClean="0">
                <a:solidFill>
                  <a:schemeClr val="tx1"/>
                </a:solidFill>
              </a:rPr>
              <a:t>The </a:t>
            </a:r>
            <a:r>
              <a:rPr lang="en-US" altLang="en-US" sz="1800" dirty="0">
                <a:solidFill>
                  <a:schemeClr val="tx1"/>
                </a:solidFill>
              </a:rPr>
              <a:t>SBIR/STTR Policy Directive (PD) dictates the maximum amount of SBIR/STTR funding that can be applied to Phase II contract without an SBA waiver. The SBIR/STTR funding amount is currently set at $</a:t>
            </a:r>
            <a:r>
              <a:rPr lang="en-US" altLang="en-US" sz="1800" dirty="0" smtClean="0">
                <a:solidFill>
                  <a:schemeClr val="tx1"/>
                </a:solidFill>
              </a:rPr>
              <a:t>1.97M</a:t>
            </a:r>
            <a:r>
              <a:rPr lang="en-US" altLang="en-US" sz="1800" dirty="0">
                <a:solidFill>
                  <a:schemeClr val="tx1"/>
                </a:solidFill>
              </a:rPr>
              <a:t>* per PII contract – NTE two (2) PII contracts per topic/firm</a:t>
            </a:r>
            <a:r>
              <a:rPr lang="en-US" altLang="en-US" sz="1800" dirty="0" smtClean="0">
                <a:solidFill>
                  <a:schemeClr val="tx1"/>
                </a:solidFill>
              </a:rPr>
              <a:t>.</a:t>
            </a:r>
          </a:p>
          <a:p>
            <a:pPr marL="0" indent="0">
              <a:buNone/>
            </a:pPr>
            <a:endParaRPr lang="en-US" altLang="en-US" sz="1800" dirty="0"/>
          </a:p>
          <a:p>
            <a:pPr marL="0" indent="0">
              <a:buNone/>
            </a:pPr>
            <a:r>
              <a:rPr lang="en-US" altLang="en-US" sz="1600" i="1" dirty="0">
                <a:solidFill>
                  <a:srgbClr val="0000CC"/>
                </a:solidFill>
                <a:cs typeface="Calibri" panose="020F0502020204030204" pitchFamily="34" charset="0"/>
              </a:rPr>
              <a:t>*The OTST program manager understands that every SBIR/STTR Phase II project, considered for OTST transition funding, has specific requirements to successfully transition the technology and some efforts require more funding than the maximum level set by the </a:t>
            </a:r>
            <a:r>
              <a:rPr lang="en-US" altLang="en-US" sz="1600" i="1" dirty="0" smtClean="0">
                <a:solidFill>
                  <a:srgbClr val="0000CC"/>
                </a:solidFill>
                <a:cs typeface="Calibri" panose="020F0502020204030204" pitchFamily="34" charset="0"/>
              </a:rPr>
              <a:t>SBIR/STTR Policy Directive (PD).  </a:t>
            </a:r>
          </a:p>
          <a:p>
            <a:pPr marL="0" indent="0">
              <a:buNone/>
            </a:pPr>
            <a:r>
              <a:rPr lang="en-US" altLang="en-US" sz="1600" i="1" dirty="0" smtClean="0">
                <a:solidFill>
                  <a:srgbClr val="0000CC"/>
                </a:solidFill>
                <a:cs typeface="Calibri" panose="020F0502020204030204" pitchFamily="34" charset="0"/>
              </a:rPr>
              <a:t>Work </a:t>
            </a:r>
            <a:r>
              <a:rPr lang="en-US" altLang="en-US" sz="1600" i="1" dirty="0">
                <a:solidFill>
                  <a:srgbClr val="0000CC"/>
                </a:solidFill>
                <a:cs typeface="Calibri" panose="020F0502020204030204" pitchFamily="34" charset="0"/>
              </a:rPr>
              <a:t>with the OTST program to determine the appropriate SBIR/STTR funding required to effectively transition the technology </a:t>
            </a:r>
            <a:r>
              <a:rPr lang="en-US" altLang="en-US" sz="1600" i="1" dirty="0" smtClean="0">
                <a:solidFill>
                  <a:srgbClr val="0000CC"/>
                </a:solidFill>
                <a:cs typeface="Calibri" panose="020F0502020204030204" pitchFamily="34" charset="0"/>
              </a:rPr>
              <a:t>-(</a:t>
            </a:r>
            <a:r>
              <a:rPr lang="en-US" altLang="en-US" sz="1600" i="1" dirty="0">
                <a:solidFill>
                  <a:srgbClr val="0000CC"/>
                </a:solidFill>
                <a:cs typeface="Calibri" panose="020F0502020204030204" pitchFamily="34" charset="0"/>
              </a:rPr>
              <a:t>program cost sharing </a:t>
            </a:r>
            <a:r>
              <a:rPr lang="en-US" altLang="en-US" sz="1600" i="1" dirty="0" smtClean="0">
                <a:solidFill>
                  <a:srgbClr val="0000CC"/>
                </a:solidFill>
                <a:cs typeface="Calibri" panose="020F0502020204030204" pitchFamily="34" charset="0"/>
              </a:rPr>
              <a:t>is preferred and an </a:t>
            </a:r>
            <a:r>
              <a:rPr lang="en-US" altLang="en-US" sz="1600" i="1" dirty="0">
                <a:solidFill>
                  <a:srgbClr val="0000CC"/>
                </a:solidFill>
                <a:cs typeface="Calibri" panose="020F0502020204030204" pitchFamily="34" charset="0"/>
              </a:rPr>
              <a:t>SBA waiver may be required).</a:t>
            </a:r>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5</a:t>
            </a:fld>
            <a:endParaRPr lang="en-US" altLang="en-US" dirty="0"/>
          </a:p>
        </p:txBody>
      </p:sp>
      <p:sp>
        <p:nvSpPr>
          <p:cNvPr id="9218" name="Title 1"/>
          <p:cNvSpPr>
            <a:spLocks noGrp="1"/>
          </p:cNvSpPr>
          <p:nvPr>
            <p:ph type="title"/>
          </p:nvPr>
        </p:nvSpPr>
        <p:spPr/>
        <p:txBody>
          <a:bodyPr>
            <a:normAutofit fontScale="90000"/>
          </a:bodyPr>
          <a:lstStyle/>
          <a:p>
            <a:r>
              <a:rPr lang="en-US" dirty="0" smtClean="0"/>
              <a:t>OTST – Program “What's”</a:t>
            </a:r>
            <a:endParaRPr lang="en-US" altLang="en-US" dirty="0"/>
          </a:p>
        </p:txBody>
      </p:sp>
      <p:sp>
        <p:nvSpPr>
          <p:cNvPr id="4"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36457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5"/>
          <p:cNvSpPr>
            <a:spLocks noGrp="1"/>
          </p:cNvSpPr>
          <p:nvPr>
            <p:ph idx="1"/>
          </p:nvPr>
        </p:nvSpPr>
        <p:spPr>
          <a:xfrm>
            <a:off x="368643" y="937493"/>
            <a:ext cx="11234352" cy="4575412"/>
          </a:xfrm>
        </p:spPr>
        <p:txBody>
          <a:bodyPr>
            <a:noAutofit/>
          </a:bodyPr>
          <a:lstStyle/>
          <a:p>
            <a:pPr marL="0" indent="0">
              <a:lnSpc>
                <a:spcPct val="100000"/>
              </a:lnSpc>
              <a:spcBef>
                <a:spcPts val="0"/>
              </a:spcBef>
              <a:buNone/>
            </a:pPr>
            <a:r>
              <a:rPr lang="en-US" altLang="en-US" sz="1800" dirty="0" smtClean="0">
                <a:solidFill>
                  <a:schemeClr val="tx1"/>
                </a:solidFill>
              </a:rPr>
              <a:t>The OTST Program includes </a:t>
            </a:r>
            <a:r>
              <a:rPr lang="en-US" altLang="en-US" sz="1800" u="sng" dirty="0" smtClean="0">
                <a:solidFill>
                  <a:schemeClr val="tx1"/>
                </a:solidFill>
              </a:rPr>
              <a:t>two (2) Transition Funding Strategies</a:t>
            </a:r>
            <a:r>
              <a:rPr lang="en-US" altLang="en-US" sz="1800" dirty="0" smtClean="0">
                <a:solidFill>
                  <a:schemeClr val="tx1"/>
                </a:solidFill>
              </a:rPr>
              <a:t>.  The funding levels associated with the these strategies reflects the OTST Programs Commitment to Transition the SBIR Technology.  </a:t>
            </a:r>
          </a:p>
          <a:p>
            <a:pPr marL="0" indent="0">
              <a:lnSpc>
                <a:spcPct val="100000"/>
              </a:lnSpc>
              <a:spcBef>
                <a:spcPts val="0"/>
              </a:spcBef>
              <a:buNone/>
            </a:pPr>
            <a:endParaRPr lang="en-US" altLang="en-US" sz="1000" dirty="0" smtClean="0">
              <a:solidFill>
                <a:schemeClr val="tx1"/>
              </a:solidFill>
            </a:endParaRPr>
          </a:p>
          <a:p>
            <a:pPr marL="0" indent="0" algn="ctr">
              <a:lnSpc>
                <a:spcPct val="100000"/>
              </a:lnSpc>
              <a:spcBef>
                <a:spcPts val="0"/>
              </a:spcBef>
              <a:buNone/>
            </a:pPr>
            <a:r>
              <a:rPr lang="en-US" altLang="en-US" sz="1800" b="1" dirty="0" smtClean="0">
                <a:solidFill>
                  <a:srgbClr val="C00000"/>
                </a:solidFill>
              </a:rPr>
              <a:t>(Listed in Funding Priority Order)</a:t>
            </a:r>
          </a:p>
          <a:p>
            <a:pPr marL="0" indent="0" algn="ctr">
              <a:lnSpc>
                <a:spcPct val="100000"/>
              </a:lnSpc>
              <a:spcBef>
                <a:spcPts val="0"/>
              </a:spcBef>
              <a:buNone/>
            </a:pPr>
            <a:endParaRPr lang="en-US" altLang="en-US" sz="1000" b="1" dirty="0" smtClean="0">
              <a:solidFill>
                <a:srgbClr val="1010CF"/>
              </a:solidFill>
            </a:endParaRPr>
          </a:p>
          <a:p>
            <a:pPr marL="342900" indent="-342900">
              <a:lnSpc>
                <a:spcPct val="100000"/>
              </a:lnSpc>
              <a:spcBef>
                <a:spcPts val="0"/>
              </a:spcBef>
              <a:spcAft>
                <a:spcPts val="600"/>
              </a:spcAft>
              <a:buClr>
                <a:schemeClr val="tx1"/>
              </a:buClr>
              <a:buFont typeface="+mj-lt"/>
              <a:buAutoNum type="alphaUcPeriod"/>
            </a:pPr>
            <a:r>
              <a:rPr lang="en-US" altLang="en-US" sz="1800" b="1" u="sng" dirty="0" smtClean="0">
                <a:solidFill>
                  <a:srgbClr val="1010CF"/>
                </a:solidFill>
              </a:rPr>
              <a:t>Phase II Enhancement (e)</a:t>
            </a:r>
            <a:r>
              <a:rPr lang="en-US" altLang="en-US" sz="1800" b="1" dirty="0" smtClean="0">
                <a:solidFill>
                  <a:srgbClr val="1010CF"/>
                </a:solidFill>
              </a:rPr>
              <a:t> </a:t>
            </a:r>
            <a:r>
              <a:rPr lang="en-US" altLang="en-US" sz="1800" dirty="0" smtClean="0">
                <a:solidFill>
                  <a:schemeClr val="tx1"/>
                </a:solidFill>
              </a:rPr>
              <a:t>– Shared Development of a SBIR Phase II Project between the OTST Program and the Assistant Directors (AD) or Funding Sponsor.   The Funding Sponsor is eligible for </a:t>
            </a:r>
            <a:r>
              <a:rPr lang="en-US" altLang="en-US" sz="1800" u="sng" dirty="0" smtClean="0">
                <a:solidFill>
                  <a:schemeClr val="tx1"/>
                </a:solidFill>
              </a:rPr>
              <a:t>SBIR matching funds up to $1,972,828.00</a:t>
            </a:r>
            <a:r>
              <a:rPr lang="en-US" altLang="en-US" sz="1800" dirty="0" smtClean="0">
                <a:solidFill>
                  <a:schemeClr val="tx1"/>
                </a:solidFill>
              </a:rPr>
              <a:t>.  SBIR funds are applied to a Phase II contract.  The funding from the Sponsor is applied, concurrently, to a Phase II or III contract.</a:t>
            </a:r>
          </a:p>
          <a:p>
            <a:pPr lvl="1">
              <a:lnSpc>
                <a:spcPct val="100000"/>
              </a:lnSpc>
              <a:spcBef>
                <a:spcPts val="0"/>
              </a:spcBef>
              <a:spcAft>
                <a:spcPts val="600"/>
              </a:spcAft>
              <a:buFont typeface="Wingdings" panose="05000000000000000000" pitchFamily="2" charset="2"/>
              <a:buChar char="v"/>
            </a:pPr>
            <a:r>
              <a:rPr lang="en-US" altLang="en-US" sz="1800" b="1" dirty="0" smtClean="0">
                <a:solidFill>
                  <a:schemeClr val="tx1"/>
                </a:solidFill>
              </a:rPr>
              <a:t>Transition Probability = MEDIUM – HIGH</a:t>
            </a:r>
          </a:p>
          <a:p>
            <a:pPr marL="457189" lvl="1" indent="0">
              <a:lnSpc>
                <a:spcPct val="100000"/>
              </a:lnSpc>
              <a:spcBef>
                <a:spcPts val="0"/>
              </a:spcBef>
              <a:buNone/>
            </a:pPr>
            <a:endParaRPr lang="en-US" altLang="en-US" sz="1000" b="1" dirty="0" smtClean="0">
              <a:solidFill>
                <a:schemeClr val="tx1"/>
              </a:solidFill>
            </a:endParaRPr>
          </a:p>
          <a:p>
            <a:pPr marL="457200" indent="-457200">
              <a:lnSpc>
                <a:spcPct val="100000"/>
              </a:lnSpc>
              <a:spcBef>
                <a:spcPts val="0"/>
              </a:spcBef>
              <a:buClr>
                <a:schemeClr val="tx1"/>
              </a:buClr>
              <a:buFont typeface="+mj-lt"/>
              <a:buAutoNum type="alphaUcPeriod"/>
            </a:pPr>
            <a:r>
              <a:rPr lang="en-US" altLang="en-US" sz="1800" b="1" dirty="0" smtClean="0">
                <a:solidFill>
                  <a:srgbClr val="1010CF"/>
                </a:solidFill>
              </a:rPr>
              <a:t>Accelerated Transition (AT) </a:t>
            </a:r>
            <a:r>
              <a:rPr lang="en-US" altLang="en-US" sz="1800" dirty="0" smtClean="0">
                <a:solidFill>
                  <a:schemeClr val="tx1"/>
                </a:solidFill>
              </a:rPr>
              <a:t>– The Funding Sponsor Commits to Transition the SBIR Technology and Acquisition Funding has been identified; matching funds variable - </a:t>
            </a:r>
            <a:r>
              <a:rPr lang="en-US" altLang="en-US" sz="1800" u="sng" dirty="0" smtClean="0">
                <a:solidFill>
                  <a:schemeClr val="tx1"/>
                </a:solidFill>
              </a:rPr>
              <a:t>SBIR Funding Not-to-Exceed $1,972,828.00</a:t>
            </a:r>
            <a:r>
              <a:rPr lang="en-US" altLang="en-US" sz="1800" dirty="0" smtClean="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b="1" dirty="0" smtClean="0">
                <a:solidFill>
                  <a:schemeClr val="tx1"/>
                </a:solidFill>
              </a:rPr>
              <a:t>Transition Probability = MEDIUM - HIGH</a:t>
            </a:r>
            <a:r>
              <a:rPr lang="en-US" altLang="en-US" sz="1800" dirty="0" smtClean="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i="1" dirty="0">
                <a:solidFill>
                  <a:srgbClr val="0000CC"/>
                </a:solidFill>
                <a:cs typeface="Calibri" panose="020F0502020204030204" pitchFamily="34" charset="0"/>
              </a:rPr>
              <a:t>If the Funding Sponsor is committed to Transitioning the Technology, the OTST Program may/will provide up to $</a:t>
            </a:r>
            <a:r>
              <a:rPr lang="en-US" altLang="en-US" sz="1800" i="1" dirty="0" smtClean="0">
                <a:solidFill>
                  <a:srgbClr val="0000CC"/>
                </a:solidFill>
                <a:cs typeface="Calibri" panose="020F0502020204030204" pitchFamily="34" charset="0"/>
              </a:rPr>
              <a:t>1.972.8M </a:t>
            </a:r>
            <a:r>
              <a:rPr lang="en-US" altLang="en-US" sz="1800" i="1" dirty="0">
                <a:solidFill>
                  <a:srgbClr val="0000CC"/>
                </a:solidFill>
                <a:cs typeface="Calibri" panose="020F0502020204030204" pitchFamily="34" charset="0"/>
              </a:rPr>
              <a:t>in SBIR funding. The sponsor will enter into a Technology Transition Agreement (TTA) with the OTST program and be able to clearly show the Acquisition Plan and Funding Required to Transitioning the Technology.  </a:t>
            </a:r>
          </a:p>
        </p:txBody>
      </p:sp>
      <p:sp>
        <p:nvSpPr>
          <p:cNvPr id="2" name="Slide Number Placeholder 1"/>
          <p:cNvSpPr>
            <a:spLocks noGrp="1"/>
          </p:cNvSpPr>
          <p:nvPr>
            <p:ph type="sldNum" sz="quarter" idx="4"/>
          </p:nvPr>
        </p:nvSpPr>
        <p:spPr/>
        <p:txBody>
          <a:bodyPr/>
          <a:lstStyle/>
          <a:p>
            <a:fld id="{B4324266-D280-4F2F-A110-59E78021CAE7}" type="slidenum">
              <a:rPr lang="en-US" altLang="en-US" smtClean="0"/>
              <a:pPr/>
              <a:t>6</a:t>
            </a:fld>
            <a:endParaRPr lang="en-US" altLang="en-US" dirty="0"/>
          </a:p>
        </p:txBody>
      </p:sp>
      <p:sp>
        <p:nvSpPr>
          <p:cNvPr id="12290" name="Rectangle 2"/>
          <p:cNvSpPr>
            <a:spLocks noGrp="1" noChangeArrowheads="1"/>
          </p:cNvSpPr>
          <p:nvPr>
            <p:ph type="title"/>
          </p:nvPr>
        </p:nvSpPr>
        <p:spPr/>
        <p:txBody>
          <a:bodyPr>
            <a:normAutofit fontScale="90000"/>
          </a:bodyPr>
          <a:lstStyle/>
          <a:p>
            <a:r>
              <a:rPr lang="en-US" altLang="en-US" dirty="0" smtClean="0"/>
              <a:t>OTST Investment Strategies</a:t>
            </a:r>
            <a:endParaRPr lang="en-US" altLang="en-US" dirty="0"/>
          </a:p>
        </p:txBody>
      </p:sp>
      <p:sp>
        <p:nvSpPr>
          <p:cNvPr id="4"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
        <p:nvSpPr>
          <p:cNvPr id="12292" name="TextBox 2"/>
          <p:cNvSpPr txBox="1">
            <a:spLocks noChangeArrowheads="1"/>
          </p:cNvSpPr>
          <p:nvPr/>
        </p:nvSpPr>
        <p:spPr bwMode="auto">
          <a:xfrm>
            <a:off x="-827088" y="36290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12293" name="TextBox 1"/>
          <p:cNvSpPr txBox="1">
            <a:spLocks noChangeArrowheads="1"/>
          </p:cNvSpPr>
          <p:nvPr/>
        </p:nvSpPr>
        <p:spPr bwMode="auto">
          <a:xfrm>
            <a:off x="0" y="5586891"/>
            <a:ext cx="12192000" cy="646331"/>
          </a:xfrm>
          <a:prstGeom prst="rect">
            <a:avLst/>
          </a:prstGeom>
          <a:solidFill>
            <a:srgbClr val="FFFF00"/>
          </a:solidFill>
          <a:ln>
            <a:noFill/>
          </a:ln>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b="0" i="1" dirty="0">
                <a:solidFill>
                  <a:schemeClr val="tx1"/>
                </a:solidFill>
                <a:latin typeface="Calibri" panose="020F0502020204030204" pitchFamily="34" charset="0"/>
                <a:cs typeface="Calibri" panose="020F0502020204030204" pitchFamily="34" charset="0"/>
              </a:rPr>
              <a:t>The OTST program is not about funding, but about a Funding Sponsor’s </a:t>
            </a:r>
            <a:r>
              <a:rPr lang="en-US" altLang="en-US" sz="2000" i="1" dirty="0">
                <a:solidFill>
                  <a:srgbClr val="FF0000"/>
                </a:solidFill>
                <a:latin typeface="Calibri" panose="020F0502020204030204" pitchFamily="34" charset="0"/>
                <a:cs typeface="Calibri" panose="020F0502020204030204" pitchFamily="34" charset="0"/>
              </a:rPr>
              <a:t>“</a:t>
            </a:r>
            <a:r>
              <a:rPr lang="en-US" altLang="en-US" sz="2000" i="1" u="sng" dirty="0">
                <a:solidFill>
                  <a:srgbClr val="FF0000"/>
                </a:solidFill>
                <a:latin typeface="Calibri" panose="020F0502020204030204" pitchFamily="34" charset="0"/>
                <a:cs typeface="Calibri" panose="020F0502020204030204" pitchFamily="34" charset="0"/>
              </a:rPr>
              <a:t>SBIR Technology Pull</a:t>
            </a:r>
            <a:r>
              <a:rPr lang="en-US" altLang="en-US" sz="2000" i="1" dirty="0">
                <a:solidFill>
                  <a:srgbClr val="FF0000"/>
                </a:solidFill>
                <a:latin typeface="Calibri" panose="020F0502020204030204" pitchFamily="34" charset="0"/>
                <a:cs typeface="Calibri" panose="020F0502020204030204" pitchFamily="34" charset="0"/>
              </a:rPr>
              <a:t>”  </a:t>
            </a:r>
          </a:p>
          <a:p>
            <a:pPr algn="ctr" eaLnBrk="1" hangingPunct="1"/>
            <a:r>
              <a:rPr lang="en-US" altLang="en-US" b="0" i="1" dirty="0">
                <a:solidFill>
                  <a:schemeClr val="tx1"/>
                </a:solidFill>
                <a:latin typeface="Calibri" panose="020F0502020204030204" pitchFamily="34" charset="0"/>
                <a:cs typeface="Calibri" panose="020F0502020204030204" pitchFamily="34" charset="0"/>
              </a:rPr>
              <a:t>to meet requirements that address potential and emerging threats.</a:t>
            </a:r>
          </a:p>
        </p:txBody>
      </p:sp>
    </p:spTree>
    <p:extLst>
      <p:ext uri="{BB962C8B-B14F-4D97-AF65-F5344CB8AC3E}">
        <p14:creationId xmlns:p14="http://schemas.microsoft.com/office/powerpoint/2010/main" val="18984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p:txBody>
          <a:bodyPr/>
          <a:lstStyle/>
          <a:p>
            <a:fld id="{B4324266-D280-4F2F-A110-59E78021CAE7}" type="slidenum">
              <a:rPr lang="en-US" altLang="en-US" smtClean="0"/>
              <a:pPr/>
              <a:t>7</a:t>
            </a:fld>
            <a:endParaRPr lang="en-US" altLang="en-US" dirty="0"/>
          </a:p>
        </p:txBody>
      </p:sp>
      <p:sp>
        <p:nvSpPr>
          <p:cNvPr id="2" name="Title 1">
            <a:extLst>
              <a:ext uri="{FF2B5EF4-FFF2-40B4-BE49-F238E27FC236}">
                <a16:creationId xmlns:a16="http://schemas.microsoft.com/office/drawing/2014/main" id="{55D26681-B5CE-4470-8701-0127F36424CE}"/>
              </a:ext>
            </a:extLst>
          </p:cNvPr>
          <p:cNvSpPr>
            <a:spLocks noGrp="1"/>
          </p:cNvSpPr>
          <p:nvPr>
            <p:ph type="title"/>
          </p:nvPr>
        </p:nvSpPr>
        <p:spPr>
          <a:xfrm>
            <a:off x="1634904" y="93516"/>
            <a:ext cx="8737130" cy="954156"/>
          </a:xfrm>
        </p:spPr>
        <p:txBody>
          <a:bodyPr>
            <a:noAutofit/>
          </a:bodyPr>
          <a:lstStyle/>
          <a:p>
            <a:r>
              <a:rPr lang="en-US" sz="1800" dirty="0"/>
              <a:t>USD (R&amp;E) 14 Critical Priority Technology Areas </a:t>
            </a:r>
            <a:r>
              <a:rPr lang="en-US" sz="1800" dirty="0" smtClean="0"/>
              <a:t/>
            </a:r>
            <a:br>
              <a:rPr lang="en-US" sz="1800" dirty="0" smtClean="0"/>
            </a:br>
            <a:r>
              <a:rPr lang="en-US" sz="1800" dirty="0" smtClean="0"/>
              <a:t>The SBIR/STTR Program is aligned to support these USD R&amp;E priorities:</a:t>
            </a:r>
            <a:endParaRPr lang="en-US" sz="1800" dirty="0"/>
          </a:p>
        </p:txBody>
      </p:sp>
      <p:sp>
        <p:nvSpPr>
          <p:cNvPr id="4"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
        <p:nvSpPr>
          <p:cNvPr id="7" name="TextBox 1"/>
          <p:cNvSpPr txBox="1">
            <a:spLocks noChangeArrowheads="1"/>
          </p:cNvSpPr>
          <p:nvPr/>
        </p:nvSpPr>
        <p:spPr bwMode="auto">
          <a:xfrm>
            <a:off x="923646" y="4713455"/>
            <a:ext cx="2931917" cy="1138773"/>
          </a:xfrm>
          <a:prstGeom prst="rect">
            <a:avLst/>
          </a:prstGeom>
          <a:solidFill>
            <a:srgbClr val="FFFF00"/>
          </a:solidFill>
          <a:ln w="6350">
            <a:solidFill>
              <a:schemeClr val="tx1"/>
            </a:solidFill>
          </a:ln>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r>
              <a:rPr lang="en-US" sz="1050" u="sng" dirty="0">
                <a:solidFill>
                  <a:srgbClr val="0000CC"/>
                </a:solidFill>
                <a:latin typeface="+mn-lt"/>
              </a:rPr>
              <a:t>NOTE: </a:t>
            </a:r>
          </a:p>
          <a:p>
            <a:pPr marL="171450" indent="-171450">
              <a:spcAft>
                <a:spcPts val="600"/>
              </a:spcAft>
              <a:buFont typeface="Wingdings" panose="05000000000000000000" pitchFamily="2" charset="2"/>
              <a:buChar char="Ø"/>
            </a:pPr>
            <a:r>
              <a:rPr lang="en-US" sz="1050" b="0" dirty="0">
                <a:solidFill>
                  <a:srgbClr val="0000CC"/>
                </a:solidFill>
                <a:latin typeface="+mn-lt"/>
              </a:rPr>
              <a:t>The 14 Critical Priority Technology Areas are a HIGH Priority under the OTST Pilot Program.</a:t>
            </a:r>
          </a:p>
          <a:p>
            <a:pPr marL="171450" indent="-171450">
              <a:buFont typeface="Wingdings" panose="05000000000000000000" pitchFamily="2" charset="2"/>
              <a:buChar char="Ø"/>
            </a:pPr>
            <a:r>
              <a:rPr lang="en-US" sz="1050" b="0" dirty="0">
                <a:solidFill>
                  <a:srgbClr val="0000CC"/>
                </a:solidFill>
                <a:latin typeface="+mn-lt"/>
              </a:rPr>
              <a:t>The OTST Program accepts and considers all requests from the Components that address their High Priority Needs/Requirements. </a:t>
            </a:r>
          </a:p>
        </p:txBody>
      </p:sp>
      <p:pic>
        <p:nvPicPr>
          <p:cNvPr id="5" name="Picture 4"/>
          <p:cNvPicPr>
            <a:picLocks noChangeAspect="1"/>
          </p:cNvPicPr>
          <p:nvPr/>
        </p:nvPicPr>
        <p:blipFill>
          <a:blip r:embed="rId2"/>
          <a:stretch>
            <a:fillRect/>
          </a:stretch>
        </p:blipFill>
        <p:spPr>
          <a:xfrm>
            <a:off x="923646" y="1312229"/>
            <a:ext cx="10641016" cy="3316332"/>
          </a:xfrm>
          <a:prstGeom prst="rect">
            <a:avLst/>
          </a:prstGeom>
        </p:spPr>
      </p:pic>
    </p:spTree>
    <p:extLst>
      <p:ext uri="{BB962C8B-B14F-4D97-AF65-F5344CB8AC3E}">
        <p14:creationId xmlns:p14="http://schemas.microsoft.com/office/powerpoint/2010/main" val="376938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68642" y="1158361"/>
            <a:ext cx="11408829" cy="4972565"/>
          </a:xfrm>
        </p:spPr>
        <p:txBody>
          <a:bodyPr>
            <a:normAutofit fontScale="62500" lnSpcReduction="20000"/>
          </a:bodyPr>
          <a:lstStyle/>
          <a:p>
            <a:pPr marL="0" indent="0">
              <a:buNone/>
            </a:pPr>
            <a:r>
              <a:rPr lang="en-US" b="1" dirty="0" smtClean="0">
                <a:solidFill>
                  <a:schemeClr val="tx1"/>
                </a:solidFill>
              </a:rPr>
              <a:t>Benefits of the OTST Program:</a:t>
            </a:r>
          </a:p>
          <a:p>
            <a:pPr marL="971539" lvl="1" indent="-514350">
              <a:lnSpc>
                <a:spcPct val="170000"/>
              </a:lnSpc>
              <a:buFont typeface="+mj-lt"/>
              <a:buAutoNum type="arabicParenR"/>
            </a:pPr>
            <a:r>
              <a:rPr lang="en-US" dirty="0" smtClean="0">
                <a:solidFill>
                  <a:schemeClr val="tx1"/>
                </a:solidFill>
              </a:rPr>
              <a:t>Process is structured to be a </a:t>
            </a:r>
            <a:r>
              <a:rPr lang="en-US" u="sng" dirty="0" smtClean="0">
                <a:solidFill>
                  <a:srgbClr val="1010CF"/>
                </a:solidFill>
              </a:rPr>
              <a:t>technology pull</a:t>
            </a:r>
            <a:r>
              <a:rPr lang="en-US" dirty="0" smtClean="0">
                <a:solidFill>
                  <a:srgbClr val="1010CF"/>
                </a:solidFill>
              </a:rPr>
              <a:t> </a:t>
            </a:r>
            <a:r>
              <a:rPr lang="en-US" dirty="0" smtClean="0">
                <a:solidFill>
                  <a:schemeClr val="tx1"/>
                </a:solidFill>
              </a:rPr>
              <a:t>to meet </a:t>
            </a:r>
            <a:r>
              <a:rPr lang="en-US" altLang="en-US" dirty="0" smtClean="0">
                <a:solidFill>
                  <a:schemeClr val="tx1"/>
                </a:solidFill>
              </a:rPr>
              <a:t>requirements that address </a:t>
            </a:r>
            <a:r>
              <a:rPr lang="en-US" dirty="0" smtClean="0">
                <a:solidFill>
                  <a:schemeClr val="tx1"/>
                </a:solidFill>
              </a:rPr>
              <a:t>potential and emerging requirements. </a:t>
            </a:r>
          </a:p>
          <a:p>
            <a:pPr marL="971539" lvl="1" indent="-514350">
              <a:lnSpc>
                <a:spcPct val="170000"/>
              </a:lnSpc>
              <a:buFont typeface="+mj-lt"/>
              <a:buAutoNum type="arabicParenR"/>
            </a:pPr>
            <a:r>
              <a:rPr lang="en-US" dirty="0" smtClean="0">
                <a:solidFill>
                  <a:schemeClr val="tx1"/>
                </a:solidFill>
              </a:rPr>
              <a:t>Accelerates transition of SBIR-funded technologies to Phase III, especially into systems being developed, acquired, and maintained for the warfighter.  </a:t>
            </a:r>
          </a:p>
          <a:p>
            <a:pPr marL="971539" lvl="1" indent="-514350">
              <a:lnSpc>
                <a:spcPct val="170000"/>
              </a:lnSpc>
              <a:buFont typeface="+mj-lt"/>
              <a:buAutoNum type="arabicParenR"/>
            </a:pPr>
            <a:r>
              <a:rPr lang="en-US" dirty="0" smtClean="0">
                <a:solidFill>
                  <a:schemeClr val="tx1"/>
                </a:solidFill>
              </a:rPr>
              <a:t>Accelerates technology transition by enhancing the connectivity among SBIR firms, prime contractors, and DoD S&amp;T and acquisition communities.  </a:t>
            </a:r>
          </a:p>
          <a:p>
            <a:pPr marL="971539" lvl="1" indent="-514350">
              <a:lnSpc>
                <a:spcPct val="170000"/>
              </a:lnSpc>
              <a:buFont typeface="+mj-lt"/>
              <a:buAutoNum type="arabicParenR"/>
            </a:pPr>
            <a:r>
              <a:rPr lang="en-US" dirty="0" smtClean="0">
                <a:solidFill>
                  <a:schemeClr val="tx1"/>
                </a:solidFill>
              </a:rPr>
              <a:t>Improves an SBIR firm’s capability to provide the identified technology to the DoD. </a:t>
            </a:r>
          </a:p>
          <a:p>
            <a:pPr marL="971539" lvl="1" indent="-514350">
              <a:lnSpc>
                <a:spcPct val="170000"/>
              </a:lnSpc>
              <a:buFont typeface="+mj-lt"/>
              <a:buAutoNum type="arabicParenR"/>
            </a:pPr>
            <a:r>
              <a:rPr lang="en-US" dirty="0" smtClean="0">
                <a:solidFill>
                  <a:schemeClr val="tx1"/>
                </a:solidFill>
              </a:rPr>
              <a:t>Reflects the OTST program’s commitment to provide additional funding for the SBIR Technology to a point where a transition decision can be made.</a:t>
            </a:r>
          </a:p>
          <a:p>
            <a:pPr marL="971539" lvl="1" indent="-514350">
              <a:lnSpc>
                <a:spcPct val="170000"/>
              </a:lnSpc>
              <a:buFont typeface="+mj-lt"/>
              <a:buAutoNum type="arabicParenR"/>
            </a:pPr>
            <a:r>
              <a:rPr lang="en-US" dirty="0" smtClean="0">
                <a:solidFill>
                  <a:schemeClr val="tx1"/>
                </a:solidFill>
              </a:rPr>
              <a:t>All SBIR/STTR Phase II efforts, approved under the OTST process, are contracted at our Contracting Center of Excellence and the Phase II contract type will be a *Cost-Plus-Fixed-Fee (CPFF) - Basic Ordering Agreement (BOA).</a:t>
            </a:r>
          </a:p>
          <a:p>
            <a:pPr marL="457189" lvl="1" indent="0">
              <a:buNone/>
            </a:pPr>
            <a:r>
              <a:rPr lang="en-US" dirty="0" smtClean="0">
                <a:solidFill>
                  <a:srgbClr val="1010CF"/>
                </a:solidFill>
              </a:rPr>
              <a:t>        </a:t>
            </a:r>
          </a:p>
          <a:p>
            <a:pPr marL="457189" lvl="1" indent="0">
              <a:buNone/>
            </a:pPr>
            <a:r>
              <a:rPr lang="en-US" b="1" dirty="0">
                <a:solidFill>
                  <a:srgbClr val="1010CF"/>
                </a:solidFill>
              </a:rPr>
              <a:t>	</a:t>
            </a:r>
            <a:r>
              <a:rPr lang="en-US" b="1" dirty="0" smtClean="0">
                <a:solidFill>
                  <a:srgbClr val="1010CF"/>
                </a:solidFill>
              </a:rPr>
              <a:t>* Speak with the OTST member that is handling the transition effort to discuss if a CPFF type contract does not fit into the 	transition strategy and an Firm-Fixed-Price (FFP) type  contract is more suitable.   </a:t>
            </a:r>
            <a:endParaRPr lang="en-US" b="1" dirty="0">
              <a:solidFill>
                <a:srgbClr val="1010CF"/>
              </a:solidFill>
            </a:endParaRP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8</a:t>
            </a:fld>
            <a:endParaRPr lang="en-US" altLang="en-US" dirty="0"/>
          </a:p>
        </p:txBody>
      </p:sp>
      <p:sp>
        <p:nvSpPr>
          <p:cNvPr id="1433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sz="2800" b="0" dirty="0">
                <a:latin typeface="+mn-lt"/>
              </a:rPr>
              <a:t>OTST Program Benefits</a:t>
            </a:r>
          </a:p>
        </p:txBody>
      </p:sp>
      <p:sp>
        <p:nvSpPr>
          <p:cNvPr id="4" name="Footer Placeholder 3"/>
          <p:cNvSpPr>
            <a:spLocks noGrp="1"/>
          </p:cNvSpPr>
          <p:nvPr>
            <p:ph type="ftr" sz="quarter" idx="4294967295"/>
          </p:nvPr>
        </p:nvSpPr>
        <p:spPr>
          <a:xfrm>
            <a:off x="0" y="6356350"/>
            <a:ext cx="3686175" cy="349250"/>
          </a:xfrm>
        </p:spPr>
        <p:txBody>
          <a:bodyPr/>
          <a:lstStyle/>
          <a:p>
            <a:r>
              <a:rPr lang="en-US" dirty="0" smtClean="0"/>
              <a:t>Distribution Statement A: Approved for public release.</a:t>
            </a:r>
            <a:endParaRPr lang="en-US" dirty="0"/>
          </a:p>
        </p:txBody>
      </p:sp>
    </p:spTree>
    <p:extLst>
      <p:ext uri="{BB962C8B-B14F-4D97-AF65-F5344CB8AC3E}">
        <p14:creationId xmlns:p14="http://schemas.microsoft.com/office/powerpoint/2010/main" val="10923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4324266-D280-4F2F-A110-59E78021CAE7}" type="slidenum">
              <a:rPr lang="en-US" altLang="en-US" smtClean="0"/>
              <a:pPr/>
              <a:t>9</a:t>
            </a:fld>
            <a:endParaRPr lang="en-US" altLang="en-US" dirty="0"/>
          </a:p>
        </p:txBody>
      </p:sp>
      <p:sp>
        <p:nvSpPr>
          <p:cNvPr id="14" name="Title 13"/>
          <p:cNvSpPr>
            <a:spLocks noGrp="1"/>
          </p:cNvSpPr>
          <p:nvPr>
            <p:ph type="title"/>
          </p:nvPr>
        </p:nvSpPr>
        <p:spPr/>
        <p:txBody>
          <a:bodyPr>
            <a:normAutofit fontScale="90000"/>
          </a:bodyPr>
          <a:lstStyle/>
          <a:p>
            <a:r>
              <a:rPr lang="en-US" altLang="en-US" dirty="0" smtClean="0"/>
              <a:t>OTST Phase III Program </a:t>
            </a:r>
            <a:endParaRPr lang="en-US" altLang="en-US" dirty="0"/>
          </a:p>
        </p:txBody>
      </p:sp>
      <p:sp>
        <p:nvSpPr>
          <p:cNvPr id="8" name="Footer Placeholder 3"/>
          <p:cNvSpPr>
            <a:spLocks noGrp="1"/>
          </p:cNvSpPr>
          <p:nvPr>
            <p:ph type="ftr" sz="quarter" idx="10"/>
          </p:nvPr>
        </p:nvSpPr>
        <p:spPr/>
        <p:txBody>
          <a:bodyPr/>
          <a:lstStyle/>
          <a:p>
            <a:r>
              <a:rPr lang="en-US" dirty="0" smtClean="0"/>
              <a:t>Distribution Statement A: Approved for public release.</a:t>
            </a:r>
            <a:endParaRPr lang="en-US" dirty="0"/>
          </a:p>
        </p:txBody>
      </p:sp>
      <p:sp>
        <p:nvSpPr>
          <p:cNvPr id="7" name="Content Placeholder 1"/>
          <p:cNvSpPr txBox="1">
            <a:spLocks/>
          </p:cNvSpPr>
          <p:nvPr/>
        </p:nvSpPr>
        <p:spPr>
          <a:xfrm>
            <a:off x="368643" y="1178088"/>
            <a:ext cx="11555133" cy="4811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chemeClr val="tx1"/>
                </a:solidFill>
              </a:rPr>
              <a:t>The OTST program recently established Phase III contracting services with our Contracting Center of Excellence (CCoE).  This Phase III contracting service works well for the Agencies &amp; Components that have an OTST effort that was contracted at the CCoE as a Phase II BOA.  The Phase II BOA is a great contract type to do a follow-on Phase III effort.  </a:t>
            </a:r>
          </a:p>
          <a:p>
            <a:pPr marL="0" indent="0" algn="just">
              <a:buNone/>
            </a:pPr>
            <a:r>
              <a:rPr lang="en-US" sz="1600" dirty="0">
                <a:solidFill>
                  <a:schemeClr val="tx1"/>
                </a:solidFill>
              </a:rPr>
              <a:t>Additionally, the OTST Phase III contracting service is designed to work with any OSD OTST funded effort. There is the option to do the Phase III BOA or “C” type contract </a:t>
            </a:r>
            <a:r>
              <a:rPr lang="en-US" sz="1600" i="1" dirty="0">
                <a:solidFill>
                  <a:schemeClr val="tx1"/>
                </a:solidFill>
              </a:rPr>
              <a:t>(a.k.a. “Single action contract”) – </a:t>
            </a:r>
            <a:r>
              <a:rPr lang="en-US" sz="1600" dirty="0">
                <a:solidFill>
                  <a:schemeClr val="tx1"/>
                </a:solidFill>
              </a:rPr>
              <a:t>this is the sponsors choice, based on the type of effort being requested.</a:t>
            </a:r>
          </a:p>
          <a:p>
            <a:pPr marL="0" indent="0" algn="just">
              <a:spcAft>
                <a:spcPts val="600"/>
              </a:spcAft>
              <a:buNone/>
            </a:pPr>
            <a:r>
              <a:rPr lang="en-US" sz="1600" b="1" dirty="0">
                <a:solidFill>
                  <a:schemeClr val="tx1"/>
                </a:solidFill>
              </a:rPr>
              <a:t>Basic Requirements for a Phase III contract: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What type PIII contract (BOA or “C” Type)</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Statement of Work (SOW) –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CDRL’s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 Distribution List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RSP III (contracts admin form)</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Technical Determination Letter (CCoE Format) – formerly the J&amp;A</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Program Funding (any color of funding – funding needs to match the scope of work in the SOW</a:t>
            </a:r>
            <a:r>
              <a:rPr lang="en-US" sz="1600" dirty="0" smtClean="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276879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3231</Words>
  <Application>Microsoft Office PowerPoint</Application>
  <PresentationFormat>Widescreen</PresentationFormat>
  <Paragraphs>313</Paragraphs>
  <Slides>19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ＭＳ Ｐゴシック</vt:lpstr>
      <vt:lpstr>ＭＳ Ｐゴシック</vt:lpstr>
      <vt:lpstr>Arial</vt:lpstr>
      <vt:lpstr>Arial Narrow</vt:lpstr>
      <vt:lpstr>Calibri</vt:lpstr>
      <vt:lpstr>Calibri Light</vt:lpstr>
      <vt:lpstr>Cambria</vt:lpstr>
      <vt:lpstr>Franklin Gothic Book</vt:lpstr>
      <vt:lpstr>Helvetica</vt:lpstr>
      <vt:lpstr>Symbol</vt:lpstr>
      <vt:lpstr>Times New Roman</vt:lpstr>
      <vt:lpstr>Wingdings</vt:lpstr>
      <vt:lpstr>Office Theme</vt:lpstr>
      <vt:lpstr>OUSD – R&amp;E  SBIR / STTR Program</vt:lpstr>
      <vt:lpstr>SBIR / CRP Background</vt:lpstr>
      <vt:lpstr>OUSD (R&amp;E) SBIR/STTR Award Structure</vt:lpstr>
      <vt:lpstr>OTST Program – Objectives</vt:lpstr>
      <vt:lpstr>OTST – Program “What's”</vt:lpstr>
      <vt:lpstr>OTST Investment Strategies</vt:lpstr>
      <vt:lpstr>USD (R&amp;E) 14 Critical Priority Technology Areas  The SBIR/STTR Program is aligned to support these USD R&amp;E priorities:</vt:lpstr>
      <vt:lpstr>OTST Program Benefits</vt:lpstr>
      <vt:lpstr>OTST Phase III Program </vt:lpstr>
      <vt:lpstr>OTST Program Phase III Process </vt:lpstr>
      <vt:lpstr>OTST Program - Phase III Process </vt:lpstr>
      <vt:lpstr>Frequently Asked Questions by the SBIR Firms</vt:lpstr>
      <vt:lpstr>Frequently Asked Questions</vt:lpstr>
      <vt:lpstr>Frequently Asked Questions</vt:lpstr>
      <vt:lpstr>Frequently Asked Questions</vt:lpstr>
      <vt:lpstr>Frequently Asked Questions</vt:lpstr>
      <vt:lpstr>Frequently Asked Questions</vt:lpstr>
      <vt:lpstr>Things You, the SBIR Firm, Can Do Now</vt:lpstr>
      <vt:lpstr>Who to Contact?</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Williams, Matthew B CIV OSD OUSD RE</cp:lastModifiedBy>
  <cp:revision>62</cp:revision>
  <cp:lastPrinted>2020-03-10T21:26:44Z</cp:lastPrinted>
  <dcterms:created xsi:type="dcterms:W3CDTF">2019-10-28T17:35:30Z</dcterms:created>
  <dcterms:modified xsi:type="dcterms:W3CDTF">2022-11-16T12:16:17Z</dcterms:modified>
</cp:coreProperties>
</file>